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2"/>
  </p:notesMasterIdLst>
  <p:sldIdLst>
    <p:sldId id="257" r:id="rId2"/>
    <p:sldId id="569" r:id="rId3"/>
    <p:sldId id="562" r:id="rId4"/>
    <p:sldId id="563" r:id="rId5"/>
    <p:sldId id="564" r:id="rId6"/>
    <p:sldId id="565" r:id="rId7"/>
    <p:sldId id="566" r:id="rId8"/>
    <p:sldId id="567" r:id="rId9"/>
    <p:sldId id="568" r:id="rId10"/>
    <p:sldId id="498" r:id="rId11"/>
    <p:sldId id="484" r:id="rId12"/>
    <p:sldId id="485" r:id="rId13"/>
    <p:sldId id="486" r:id="rId14"/>
    <p:sldId id="487" r:id="rId15"/>
    <p:sldId id="488" r:id="rId16"/>
    <p:sldId id="489" r:id="rId17"/>
    <p:sldId id="490" r:id="rId18"/>
    <p:sldId id="493" r:id="rId19"/>
    <p:sldId id="561" r:id="rId20"/>
    <p:sldId id="560" r:id="rId21"/>
    <p:sldId id="491" r:id="rId22"/>
    <p:sldId id="496" r:id="rId23"/>
    <p:sldId id="497" r:id="rId24"/>
    <p:sldId id="495" r:id="rId25"/>
    <p:sldId id="505" r:id="rId26"/>
    <p:sldId id="500" r:id="rId27"/>
    <p:sldId id="494" r:id="rId28"/>
    <p:sldId id="506" r:id="rId29"/>
    <p:sldId id="503" r:id="rId30"/>
    <p:sldId id="507" r:id="rId31"/>
    <p:sldId id="510" r:id="rId32"/>
    <p:sldId id="511" r:id="rId33"/>
    <p:sldId id="509" r:id="rId34"/>
    <p:sldId id="512" r:id="rId35"/>
    <p:sldId id="513" r:id="rId36"/>
    <p:sldId id="502" r:id="rId37"/>
    <p:sldId id="529" r:id="rId38"/>
    <p:sldId id="536" r:id="rId39"/>
    <p:sldId id="530" r:id="rId40"/>
    <p:sldId id="537" r:id="rId41"/>
    <p:sldId id="541" r:id="rId42"/>
    <p:sldId id="542" r:id="rId43"/>
    <p:sldId id="543" r:id="rId44"/>
    <p:sldId id="544" r:id="rId45"/>
    <p:sldId id="556" r:id="rId46"/>
    <p:sldId id="545" r:id="rId47"/>
    <p:sldId id="531" r:id="rId48"/>
    <p:sldId id="547" r:id="rId49"/>
    <p:sldId id="548" r:id="rId50"/>
    <p:sldId id="555" r:id="rId51"/>
    <p:sldId id="550" r:id="rId52"/>
    <p:sldId id="552" r:id="rId53"/>
    <p:sldId id="554" r:id="rId54"/>
    <p:sldId id="551" r:id="rId55"/>
    <p:sldId id="539" r:id="rId56"/>
    <p:sldId id="557" r:id="rId57"/>
    <p:sldId id="558" r:id="rId58"/>
    <p:sldId id="559" r:id="rId59"/>
    <p:sldId id="519" r:id="rId60"/>
    <p:sldId id="520" r:id="rId61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24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  <p15:guide id="3" pos="5534" userDrawn="1">
          <p15:clr>
            <a:srgbClr val="A4A3A4"/>
          </p15:clr>
        </p15:guide>
        <p15:guide id="4" orient="horz" pos="73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003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938" autoAdjust="0"/>
    <p:restoredTop sz="95700" autoAdjust="0"/>
  </p:normalViewPr>
  <p:slideViewPr>
    <p:cSldViewPr snapToGrid="0">
      <p:cViewPr varScale="1">
        <p:scale>
          <a:sx n="165" d="100"/>
          <a:sy n="165" d="100"/>
        </p:scale>
        <p:origin x="2034" y="132"/>
      </p:cViewPr>
      <p:guideLst>
        <p:guide pos="249"/>
        <p:guide orient="horz" pos="2160"/>
        <p:guide pos="5534"/>
        <p:guide orient="horz" pos="731"/>
      </p:guideLst>
    </p:cSldViewPr>
  </p:slideViewPr>
  <p:outlineViewPr>
    <p:cViewPr>
      <p:scale>
        <a:sx n="33" d="100"/>
        <a:sy n="33" d="100"/>
      </p:scale>
      <p:origin x="0" y="-1273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121" d="100"/>
          <a:sy n="121" d="100"/>
        </p:scale>
        <p:origin x="3612" y="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9BBC48-310C-4A45-B9EF-09DCBBC25959}" type="datetimeFigureOut">
              <a:rPr lang="ko-KR" altLang="en-US" smtClean="0"/>
              <a:t>2024-04-26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C967DC-DF8D-4D60-8DDC-E8C2DAD3AE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58405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ko-KR" altLang="en-US" dirty="0" smtClean="0"/>
              <a:t>툴에 대한 기본 원리 및 </a:t>
            </a:r>
            <a:r>
              <a:rPr lang="en-US" altLang="ko-KR" dirty="0" smtClean="0"/>
              <a:t>CPU </a:t>
            </a:r>
            <a:r>
              <a:rPr lang="ko-KR" altLang="en-US" dirty="0" smtClean="0"/>
              <a:t>에 대한 이해를 높이고 실습을 하도록 한다</a:t>
            </a:r>
            <a:r>
              <a:rPr lang="en-US" altLang="ko-KR" dirty="0" smtClean="0"/>
              <a:t>.</a:t>
            </a:r>
          </a:p>
          <a:p>
            <a:pPr rtl="0"/>
            <a:r>
              <a:rPr lang="ko-KR" altLang="en-US" dirty="0" smtClean="0"/>
              <a:t>성능에 대한 기초 이해 및 툴에 대한 사용법을 배운다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E44434-F114-4408-A3EB-935E5124CD7B}" type="slidenum">
              <a:rPr lang="ko-KR" altLang="en-US" smtClean="0"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256936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C967DC-DF8D-4D60-8DDC-E8C2DAD3AE95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98217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https://blog.naver.com/alice_k106/221149061940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C967DC-DF8D-4D60-8DDC-E8C2DAD3AE95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46357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C967DC-DF8D-4D60-8DDC-E8C2DAD3AE95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6067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성능</a:t>
            </a:r>
            <a:r>
              <a:rPr lang="ko-KR" altLang="en-US" baseline="0" dirty="0" smtClean="0"/>
              <a:t> 이슈가 발생하면 </a:t>
            </a:r>
            <a:r>
              <a:rPr lang="en-US" altLang="ko-KR" baseline="0" dirty="0" smtClean="0"/>
              <a:t>CPU </a:t>
            </a:r>
            <a:r>
              <a:rPr lang="ko-KR" altLang="en-US" baseline="0" smtClean="0"/>
              <a:t>점유율을 항상 확인 </a:t>
            </a:r>
            <a:endParaRPr lang="en-US" altLang="ko-KR" baseline="0" dirty="0" smtClean="0"/>
          </a:p>
          <a:p>
            <a:r>
              <a:rPr lang="ko-KR" altLang="en-US" baseline="0" dirty="0" smtClean="0"/>
              <a:t>어떤 자원이 이용되던지 </a:t>
            </a:r>
            <a:r>
              <a:rPr lang="en-US" altLang="ko-KR" baseline="0" dirty="0" smtClean="0"/>
              <a:t>CPU </a:t>
            </a:r>
            <a:r>
              <a:rPr lang="ko-KR" altLang="en-US" baseline="0" smtClean="0"/>
              <a:t>점유율이 증가</a:t>
            </a:r>
            <a:endParaRPr lang="en-US" altLang="ko-KR" baseline="0" dirty="0" smtClean="0"/>
          </a:p>
          <a:p>
            <a:r>
              <a:rPr lang="ko-KR" altLang="en-US" baseline="0" dirty="0" smtClean="0"/>
              <a:t>우리가 가장 빨리 접근 할 수 밖에 없는 툴 </a:t>
            </a:r>
            <a:r>
              <a:rPr lang="en-US" altLang="ko-KR" baseline="0" dirty="0" smtClean="0"/>
              <a:t>: top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C967DC-DF8D-4D60-8DDC-E8C2DAD3AE95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42291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83189B1-76C9-443D-AC1C-8055AA134ECC}" type="slidenum">
              <a:rPr lang="ko-KR" altLang="en-US" smtClean="0"/>
              <a:pPr>
                <a:defRPr/>
              </a:pPr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11479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83189B1-76C9-443D-AC1C-8055AA134ECC}" type="slidenum">
              <a:rPr lang="ko-KR" altLang="en-US" smtClean="0"/>
              <a:pPr>
                <a:defRPr/>
              </a:pPr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17334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83189B1-76C9-443D-AC1C-8055AA134ECC}" type="slidenum">
              <a:rPr lang="ko-KR" altLang="en-US" smtClean="0"/>
              <a:pPr>
                <a:defRPr/>
              </a:pPr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71832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83189B1-76C9-443D-AC1C-8055AA134ECC}" type="slidenum">
              <a:rPr lang="ko-KR" altLang="en-US" smtClean="0"/>
              <a:pPr>
                <a:defRPr/>
              </a:pPr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52329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83189B1-76C9-443D-AC1C-8055AA134ECC}" type="slidenum">
              <a:rPr lang="ko-KR" altLang="en-US" smtClean="0"/>
              <a:pPr>
                <a:defRPr/>
              </a:pPr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18827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83189B1-76C9-443D-AC1C-8055AA134ECC}" type="slidenum">
              <a:rPr lang="ko-KR" altLang="en-US" smtClean="0"/>
              <a:pPr>
                <a:defRPr/>
              </a:pPr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19149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성능</a:t>
            </a:r>
            <a:r>
              <a:rPr lang="ko-KR" altLang="en-US" baseline="0" dirty="0" smtClean="0"/>
              <a:t> 이슈가 발생하면 </a:t>
            </a:r>
            <a:r>
              <a:rPr lang="en-US" altLang="ko-KR" baseline="0" dirty="0" smtClean="0"/>
              <a:t>CPU </a:t>
            </a:r>
            <a:r>
              <a:rPr lang="ko-KR" altLang="en-US" baseline="0" smtClean="0"/>
              <a:t>점유율을 항상 확인 </a:t>
            </a:r>
            <a:endParaRPr lang="en-US" altLang="ko-KR" baseline="0" dirty="0" smtClean="0"/>
          </a:p>
          <a:p>
            <a:r>
              <a:rPr lang="ko-KR" altLang="en-US" baseline="0" dirty="0" smtClean="0"/>
              <a:t>어떤 자원이 이용되던지 </a:t>
            </a:r>
            <a:r>
              <a:rPr lang="en-US" altLang="ko-KR" baseline="0" dirty="0" smtClean="0"/>
              <a:t>CPU </a:t>
            </a:r>
            <a:r>
              <a:rPr lang="ko-KR" altLang="en-US" baseline="0" smtClean="0"/>
              <a:t>점유율이 증가</a:t>
            </a:r>
            <a:endParaRPr lang="en-US" altLang="ko-KR" baseline="0" dirty="0" smtClean="0"/>
          </a:p>
          <a:p>
            <a:r>
              <a:rPr lang="ko-KR" altLang="en-US" baseline="0" dirty="0" smtClean="0"/>
              <a:t>우리가 가장 빨리 접근 할 수 밖에 없는 툴 </a:t>
            </a:r>
            <a:r>
              <a:rPr lang="en-US" altLang="ko-KR" baseline="0" dirty="0" smtClean="0"/>
              <a:t>: top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C967DC-DF8D-4D60-8DDC-E8C2DAD3AE95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27770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ACF29-204B-4050-9AD6-D8940E754CBC}" type="datetime1">
              <a:rPr lang="ko-KR" altLang="en-US" smtClean="0"/>
              <a:t>2024-04-26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AA5A0-BEA2-409C-BCC5-CF0E0B4BF0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61780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5051E-21C4-4B36-8575-00FA2997D3ED}" type="datetime1">
              <a:rPr lang="ko-KR" altLang="en-US" smtClean="0"/>
              <a:t>2024-04-26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AA5A0-BEA2-409C-BCC5-CF0E0B4BF0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70874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B519F-F7DD-4AD1-975D-42EE9AB56EA8}" type="datetime1">
              <a:rPr lang="ko-KR" altLang="en-US" smtClean="0"/>
              <a:t>2024-04-26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AA5A0-BEA2-409C-BCC5-CF0E0B4BF0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94461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3FC48-EA6C-42ED-9D58-C23E434B417E}" type="datetime1">
              <a:rPr lang="ko-KR" altLang="en-US" smtClean="0"/>
              <a:t>2024-04-26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AA5A0-BEA2-409C-BCC5-CF0E0B4BF0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53042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9327" y="908613"/>
            <a:ext cx="8391645" cy="5268350"/>
          </a:xfrm>
        </p:spPr>
        <p:txBody>
          <a:bodyPr>
            <a:normAutofit/>
          </a:bodyPr>
          <a:lstStyle>
            <a:lvl1pPr marL="228600" indent="-228600">
              <a:lnSpc>
                <a:spcPct val="100000"/>
              </a:lnSpc>
              <a:buClr>
                <a:srgbClr val="A50034"/>
              </a:buClr>
              <a:buFont typeface="Wingdings" panose="05000000000000000000" pitchFamily="2" charset="2"/>
              <a:buChar char="§"/>
              <a:defRPr sz="2000">
                <a:latin typeface="LG스마트체2.0 Regular" panose="020B0600000101010101" pitchFamily="50" charset="-127"/>
                <a:ea typeface="LG스마트체2.0 Regular" panose="020B0600000101010101" pitchFamily="50" charset="-127"/>
              </a:defRPr>
            </a:lvl1pPr>
            <a:lvl2pPr>
              <a:lnSpc>
                <a:spcPct val="100000"/>
              </a:lnSpc>
              <a:defRPr sz="1800">
                <a:latin typeface="LG스마트체2.0 Regular" panose="020B0600000101010101" pitchFamily="50" charset="-127"/>
                <a:ea typeface="LG스마트체2.0 Regular" panose="020B0600000101010101" pitchFamily="50" charset="-127"/>
              </a:defRPr>
            </a:lvl2pPr>
            <a:lvl3pPr>
              <a:lnSpc>
                <a:spcPct val="100000"/>
              </a:lnSpc>
              <a:defRPr sz="1600">
                <a:latin typeface="LG스마트체2.0 Regular" panose="020B0600000101010101" pitchFamily="50" charset="-127"/>
                <a:ea typeface="LG스마트체2.0 Regular" panose="020B0600000101010101" pitchFamily="50" charset="-127"/>
              </a:defRPr>
            </a:lvl3pPr>
            <a:lvl4pPr>
              <a:lnSpc>
                <a:spcPct val="100000"/>
              </a:lnSpc>
              <a:defRPr sz="1400">
                <a:latin typeface="LG스마트체2.0 Regular" panose="020B0600000101010101" pitchFamily="50" charset="-127"/>
                <a:ea typeface="LG스마트체2.0 Regular" panose="020B0600000101010101" pitchFamily="50" charset="-127"/>
              </a:defRPr>
            </a:lvl4pPr>
            <a:lvl5pPr>
              <a:lnSpc>
                <a:spcPct val="100000"/>
              </a:lnSpc>
              <a:defRPr sz="1400">
                <a:latin typeface="LG스마트체2.0 Regular" panose="020B0600000101010101" pitchFamily="50" charset="-127"/>
                <a:ea typeface="LG스마트체2.0 Regular" panose="020B0600000101010101" pitchFamily="50" charset="-127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en-US" dirty="0"/>
          </a:p>
        </p:txBody>
      </p:sp>
      <p:sp>
        <p:nvSpPr>
          <p:cNvPr id="7" name="직사각형 6"/>
          <p:cNvSpPr/>
          <p:nvPr userDrawn="1"/>
        </p:nvSpPr>
        <p:spPr>
          <a:xfrm>
            <a:off x="234442" y="336047"/>
            <a:ext cx="110464" cy="294572"/>
          </a:xfrm>
          <a:prstGeom prst="rect">
            <a:avLst/>
          </a:prstGeom>
          <a:solidFill>
            <a:srgbClr val="C00000"/>
          </a:solidFill>
          <a:ln w="25400" cap="flat" cmpd="sng" algn="ctr">
            <a:noFill/>
            <a:prstDash val="solid"/>
            <a:miter/>
          </a:ln>
          <a:effectLst/>
        </p:spPr>
        <p:txBody>
          <a:bodyPr rtlCol="0" anchor="ctr"/>
          <a:lstStyle/>
          <a:p>
            <a:pPr algn="ctr" latinLnBrk="0">
              <a:defRPr/>
            </a:pPr>
            <a:endParaRPr lang="ko-KR" altLang="en-US" kern="0" smtClean="0">
              <a:solidFill>
                <a:prstClr val="white"/>
              </a:solidFill>
              <a:latin typeface="Arial"/>
            </a:endParaRPr>
          </a:p>
        </p:txBody>
      </p:sp>
      <p:cxnSp>
        <p:nvCxnSpPr>
          <p:cNvPr id="8" name="직선 연결선 7"/>
          <p:cNvCxnSpPr/>
          <p:nvPr userDrawn="1"/>
        </p:nvCxnSpPr>
        <p:spPr>
          <a:xfrm>
            <a:off x="199720" y="699785"/>
            <a:ext cx="8591252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제목 16"/>
          <p:cNvSpPr>
            <a:spLocks noGrp="1"/>
          </p:cNvSpPr>
          <p:nvPr>
            <p:ph type="title"/>
          </p:nvPr>
        </p:nvSpPr>
        <p:spPr>
          <a:xfrm>
            <a:off x="399326" y="301103"/>
            <a:ext cx="8391645" cy="364099"/>
          </a:xfrm>
        </p:spPr>
        <p:txBody>
          <a:bodyPr>
            <a:noAutofit/>
          </a:bodyPr>
          <a:lstStyle>
            <a:lvl1pPr>
              <a:defRPr sz="2400" b="1">
                <a:latin typeface="LG스마트체2.0 Regular" panose="020B0600000101010101" pitchFamily="50" charset="-127"/>
                <a:ea typeface="LG스마트체2.0 Regular" panose="020B0600000101010101" pitchFamily="50" charset="-127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18" name="날짜 개체 틀 1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58167-8E2C-477D-AA6E-928F5CAB59DF}" type="datetime1">
              <a:rPr lang="ko-KR" altLang="en-US" smtClean="0"/>
              <a:t>2024-04-26</a:t>
            </a:fld>
            <a:endParaRPr lang="ko-KR" altLang="en-US"/>
          </a:p>
        </p:txBody>
      </p:sp>
      <p:sp>
        <p:nvSpPr>
          <p:cNvPr id="19" name="바닥글 개체 틀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0" name="슬라이드 번호 개체 틀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AA5A0-BEA2-409C-BCC5-CF0E0B4BF0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27448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9327" y="908613"/>
            <a:ext cx="4074061" cy="5268350"/>
          </a:xfrm>
        </p:spPr>
        <p:txBody>
          <a:bodyPr>
            <a:normAutofit/>
          </a:bodyPr>
          <a:lstStyle>
            <a:lvl1pPr marL="228600" indent="-228600">
              <a:lnSpc>
                <a:spcPct val="100000"/>
              </a:lnSpc>
              <a:buClr>
                <a:srgbClr val="A50034"/>
              </a:buClr>
              <a:buFont typeface="Wingdings" panose="05000000000000000000" pitchFamily="2" charset="2"/>
              <a:buChar char="§"/>
              <a:defRPr sz="2000">
                <a:latin typeface="LG스마트체2.0 Regular" panose="020B0600000101010101" pitchFamily="50" charset="-127"/>
                <a:ea typeface="LG스마트체2.0 Regular" panose="020B0600000101010101" pitchFamily="50" charset="-127"/>
              </a:defRPr>
            </a:lvl1pPr>
            <a:lvl2pPr>
              <a:lnSpc>
                <a:spcPct val="100000"/>
              </a:lnSpc>
              <a:defRPr sz="1800">
                <a:latin typeface="LG스마트체2.0 Regular" panose="020B0600000101010101" pitchFamily="50" charset="-127"/>
                <a:ea typeface="LG스마트체2.0 Regular" panose="020B0600000101010101" pitchFamily="50" charset="-127"/>
              </a:defRPr>
            </a:lvl2pPr>
            <a:lvl3pPr>
              <a:lnSpc>
                <a:spcPct val="100000"/>
              </a:lnSpc>
              <a:defRPr sz="1600">
                <a:latin typeface="LG스마트체2.0 Regular" panose="020B0600000101010101" pitchFamily="50" charset="-127"/>
                <a:ea typeface="LG스마트체2.0 Regular" panose="020B0600000101010101" pitchFamily="50" charset="-127"/>
              </a:defRPr>
            </a:lvl3pPr>
            <a:lvl4pPr>
              <a:lnSpc>
                <a:spcPct val="100000"/>
              </a:lnSpc>
              <a:defRPr sz="1400">
                <a:latin typeface="LG스마트체2.0 Regular" panose="020B0600000101010101" pitchFamily="50" charset="-127"/>
                <a:ea typeface="LG스마트체2.0 Regular" panose="020B0600000101010101" pitchFamily="50" charset="-127"/>
              </a:defRPr>
            </a:lvl4pPr>
            <a:lvl5pPr>
              <a:lnSpc>
                <a:spcPct val="100000"/>
              </a:lnSpc>
              <a:defRPr sz="1400">
                <a:latin typeface="LG스마트체2.0 Regular" panose="020B0600000101010101" pitchFamily="50" charset="-127"/>
                <a:ea typeface="LG스마트체2.0 Regular" panose="020B0600000101010101" pitchFamily="50" charset="-127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en-US" dirty="0"/>
          </a:p>
        </p:txBody>
      </p:sp>
      <p:sp>
        <p:nvSpPr>
          <p:cNvPr id="7" name="직사각형 6"/>
          <p:cNvSpPr/>
          <p:nvPr userDrawn="1"/>
        </p:nvSpPr>
        <p:spPr>
          <a:xfrm>
            <a:off x="234442" y="336047"/>
            <a:ext cx="110464" cy="294572"/>
          </a:xfrm>
          <a:prstGeom prst="rect">
            <a:avLst/>
          </a:prstGeom>
          <a:solidFill>
            <a:srgbClr val="C00000"/>
          </a:solidFill>
          <a:ln w="25400" cap="flat" cmpd="sng" algn="ctr">
            <a:noFill/>
            <a:prstDash val="solid"/>
            <a:miter/>
          </a:ln>
          <a:effectLst/>
        </p:spPr>
        <p:txBody>
          <a:bodyPr rtlCol="0" anchor="ctr"/>
          <a:lstStyle/>
          <a:p>
            <a:pPr algn="ctr" latinLnBrk="0">
              <a:defRPr/>
            </a:pPr>
            <a:endParaRPr lang="ko-KR" altLang="en-US" kern="0" smtClean="0">
              <a:solidFill>
                <a:prstClr val="white"/>
              </a:solidFill>
              <a:latin typeface="Arial"/>
            </a:endParaRPr>
          </a:p>
        </p:txBody>
      </p:sp>
      <p:cxnSp>
        <p:nvCxnSpPr>
          <p:cNvPr id="8" name="직선 연결선 7"/>
          <p:cNvCxnSpPr/>
          <p:nvPr userDrawn="1"/>
        </p:nvCxnSpPr>
        <p:spPr>
          <a:xfrm>
            <a:off x="199720" y="699785"/>
            <a:ext cx="8591252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제목 16"/>
          <p:cNvSpPr>
            <a:spLocks noGrp="1"/>
          </p:cNvSpPr>
          <p:nvPr>
            <p:ph type="title"/>
          </p:nvPr>
        </p:nvSpPr>
        <p:spPr>
          <a:xfrm>
            <a:off x="399326" y="301103"/>
            <a:ext cx="8391645" cy="364099"/>
          </a:xfrm>
        </p:spPr>
        <p:txBody>
          <a:bodyPr>
            <a:noAutofit/>
          </a:bodyPr>
          <a:lstStyle>
            <a:lvl1pPr>
              <a:defRPr sz="2400" b="1">
                <a:latin typeface="LG스마트체2.0 Regular" panose="020B0600000101010101" pitchFamily="50" charset="-127"/>
                <a:ea typeface="LG스마트체2.0 Regular" panose="020B0600000101010101" pitchFamily="50" charset="-127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18" name="날짜 개체 틀 1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58167-8E2C-477D-AA6E-928F5CAB59DF}" type="datetime1">
              <a:rPr lang="ko-KR" altLang="en-US" smtClean="0"/>
              <a:t>2024-04-26</a:t>
            </a:fld>
            <a:endParaRPr lang="ko-KR" altLang="en-US"/>
          </a:p>
        </p:txBody>
      </p:sp>
      <p:sp>
        <p:nvSpPr>
          <p:cNvPr id="19" name="바닥글 개체 틀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0" name="슬라이드 번호 개체 틀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AA5A0-BEA2-409C-BCC5-CF0E0B4BF042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4604112" y="908613"/>
            <a:ext cx="4074061" cy="5268350"/>
          </a:xfrm>
        </p:spPr>
        <p:txBody>
          <a:bodyPr>
            <a:normAutofit/>
          </a:bodyPr>
          <a:lstStyle>
            <a:lvl1pPr marL="228600" indent="-228600">
              <a:lnSpc>
                <a:spcPct val="100000"/>
              </a:lnSpc>
              <a:buClr>
                <a:srgbClr val="A50034"/>
              </a:buClr>
              <a:buFont typeface="Wingdings" panose="05000000000000000000" pitchFamily="2" charset="2"/>
              <a:buChar char="§"/>
              <a:defRPr sz="2000">
                <a:latin typeface="LG스마트체2.0 Regular" panose="020B0600000101010101" pitchFamily="50" charset="-127"/>
                <a:ea typeface="LG스마트체2.0 Regular" panose="020B0600000101010101" pitchFamily="50" charset="-127"/>
              </a:defRPr>
            </a:lvl1pPr>
            <a:lvl2pPr>
              <a:lnSpc>
                <a:spcPct val="100000"/>
              </a:lnSpc>
              <a:defRPr sz="1800">
                <a:latin typeface="LG스마트체2.0 Regular" panose="020B0600000101010101" pitchFamily="50" charset="-127"/>
                <a:ea typeface="LG스마트체2.0 Regular" panose="020B0600000101010101" pitchFamily="50" charset="-127"/>
              </a:defRPr>
            </a:lvl2pPr>
            <a:lvl3pPr>
              <a:lnSpc>
                <a:spcPct val="100000"/>
              </a:lnSpc>
              <a:defRPr sz="1600">
                <a:latin typeface="LG스마트체2.0 Regular" panose="020B0600000101010101" pitchFamily="50" charset="-127"/>
                <a:ea typeface="LG스마트체2.0 Regular" panose="020B0600000101010101" pitchFamily="50" charset="-127"/>
              </a:defRPr>
            </a:lvl3pPr>
            <a:lvl4pPr>
              <a:lnSpc>
                <a:spcPct val="100000"/>
              </a:lnSpc>
              <a:defRPr sz="1400">
                <a:latin typeface="LG스마트체2.0 Regular" panose="020B0600000101010101" pitchFamily="50" charset="-127"/>
                <a:ea typeface="LG스마트체2.0 Regular" panose="020B0600000101010101" pitchFamily="50" charset="-127"/>
              </a:defRPr>
            </a:lvl4pPr>
            <a:lvl5pPr>
              <a:lnSpc>
                <a:spcPct val="100000"/>
              </a:lnSpc>
              <a:defRPr sz="1400">
                <a:latin typeface="LG스마트체2.0 Regular" panose="020B0600000101010101" pitchFamily="50" charset="-127"/>
                <a:ea typeface="LG스마트체2.0 Regular" panose="020B0600000101010101" pitchFamily="50" charset="-127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58970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4352" y="1008036"/>
            <a:ext cx="7776236" cy="2852737"/>
          </a:xfrm>
        </p:spPr>
        <p:txBody>
          <a:bodyPr anchor="b">
            <a:normAutofit/>
          </a:bodyPr>
          <a:lstStyle>
            <a:lvl1pPr>
              <a:defRPr sz="3600">
                <a:latin typeface="LG스마트체2.0 Regular" panose="020B0600000101010101" pitchFamily="50" charset="-127"/>
                <a:ea typeface="LG스마트체2.0 Regular" panose="020B0600000101010101" pitchFamily="50" charset="-127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4352" y="3887761"/>
            <a:ext cx="7776236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A7C02-435C-4609-BFFE-FDEB9D9A5BCD}" type="datetime1">
              <a:rPr lang="ko-KR" altLang="en-US" smtClean="0"/>
              <a:t>2024-04-26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AA5A0-BEA2-409C-BCC5-CF0E0B4BF042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직사각형 7"/>
          <p:cNvSpPr/>
          <p:nvPr userDrawn="1"/>
        </p:nvSpPr>
        <p:spPr>
          <a:xfrm>
            <a:off x="623888" y="3353477"/>
            <a:ext cx="110464" cy="412118"/>
          </a:xfrm>
          <a:prstGeom prst="rect">
            <a:avLst/>
          </a:prstGeom>
          <a:solidFill>
            <a:srgbClr val="C00000"/>
          </a:solidFill>
          <a:ln w="25400" cap="flat" cmpd="sng" algn="ctr">
            <a:noFill/>
            <a:prstDash val="solid"/>
            <a:miter/>
          </a:ln>
          <a:effectLst/>
        </p:spPr>
        <p:txBody>
          <a:bodyPr rtlCol="0" anchor="ctr"/>
          <a:lstStyle/>
          <a:p>
            <a:pPr algn="ctr" latinLnBrk="0">
              <a:defRPr/>
            </a:pPr>
            <a:endParaRPr lang="ko-KR" altLang="en-US" kern="0" smtClean="0">
              <a:solidFill>
                <a:prstClr val="white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410170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48AA9-8578-47D9-A7A2-4DC5BD59F2C4}" type="datetime1">
              <a:rPr lang="ko-KR" altLang="en-US" smtClean="0"/>
              <a:t>2024-04-26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AA5A0-BEA2-409C-BCC5-CF0E0B4BF0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54896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17FDD-7A91-4B6F-929D-4DE01889DA96}" type="datetime1">
              <a:rPr lang="ko-KR" altLang="en-US" smtClean="0"/>
              <a:t>2024-04-26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AA5A0-BEA2-409C-BCC5-CF0E0B4BF0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82107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E6BF8-F741-44E8-9206-0825ADD516DD}" type="datetime1">
              <a:rPr lang="ko-KR" altLang="en-US" smtClean="0"/>
              <a:t>2024-04-26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AA5A0-BEA2-409C-BCC5-CF0E0B4BF0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16746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136CA-7444-4869-9CA7-EA44986692F1}" type="datetime1">
              <a:rPr lang="ko-KR" altLang="en-US" smtClean="0"/>
              <a:t>2024-04-26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AA5A0-BEA2-409C-BCC5-CF0E0B4BF0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63418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9779DE-D6E9-4FEF-90E2-9E24203DB785}" type="datetime1">
              <a:rPr lang="ko-KR" altLang="en-US" smtClean="0"/>
              <a:t>2024-04-26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AA5A0-BEA2-409C-BCC5-CF0E0B4BF0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88159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326746-2739-47E9-BB02-CBAE12DAF9CC}" type="datetime1">
              <a:rPr lang="ko-KR" altLang="en-US" smtClean="0"/>
              <a:t>2024-04-26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9AA5A0-BEA2-409C-BCC5-CF0E0B4BF0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97778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7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hyperlink" Target="https://scoutapm.com/blog/understanding-load-averages-ja" TargetMode="External"/><Relationship Id="rId4" Type="http://schemas.openxmlformats.org/officeDocument/2006/relationships/hyperlink" Target="https://www.brendangregg.com/blog/2017-08-08/linux-load-averages.html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s.uic.edu/~jbell/CourseNotes/OperatingSystems/3_Processes.html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www.cs.uic.edu/~jbell/CourseNotes/OperatingSystems/3_Processes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collab.lge.com/main/pages/viewpage.action?pageId=918029729" TargetMode="External"/><Relationship Id="rId2" Type="http://schemas.openxmlformats.org/officeDocument/2006/relationships/hyperlink" Target="https://docs.kernel.org/accounting/psi.html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10.157.97.48/dir/k8lpn_bk/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hlm.lge.com/qi/browse/QEVENTTWTT-9132" TargetMode="External"/><Relationship Id="rId4" Type="http://schemas.openxmlformats.org/officeDocument/2006/relationships/image" Target="../media/image36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rendangregg.com/perf.html" TargetMode="External"/><Relationship Id="rId2" Type="http://schemas.openxmlformats.org/officeDocument/2006/relationships/hyperlink" Target="https://perf.wiki.kernel.org/index.php/Main_Page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8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mailto:root@192.168.0.x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-461157" y="661308"/>
            <a:ext cx="10082151" cy="1396144"/>
          </a:xfrm>
        </p:spPr>
        <p:txBody>
          <a:bodyPr anchor="ctr">
            <a:noAutofit/>
          </a:bodyPr>
          <a:lstStyle/>
          <a:p>
            <a:r>
              <a:rPr lang="ko-KR" altLang="en-US" sz="3200" dirty="0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시스템 </a:t>
            </a:r>
            <a:r>
              <a:rPr lang="en-US" altLang="ko-KR" sz="3200" dirty="0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1</a:t>
            </a:r>
            <a:r>
              <a:rPr lang="ko-KR" altLang="en-US" sz="3200" smtClean="0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강</a:t>
            </a:r>
            <a:r>
              <a:rPr lang="en-US" altLang="ko-KR" sz="3200" dirty="0" smtClean="0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: </a:t>
            </a:r>
            <a:r>
              <a:rPr lang="ko-KR" altLang="en-US" sz="3200" smtClean="0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성능 </a:t>
            </a:r>
            <a:r>
              <a:rPr lang="ko-KR" altLang="en-US" sz="3200" smtClean="0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이슈 </a:t>
            </a:r>
            <a:r>
              <a:rPr lang="ko-KR" altLang="en-US" sz="3200" smtClean="0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분석 및 디버깅</a:t>
            </a:r>
            <a:endParaRPr lang="ko-KR" altLang="en-US" sz="3200" dirty="0">
              <a:latin typeface="LG스마트체2.0 Regular" panose="020B0600000101010101" pitchFamily="50" charset="-127"/>
              <a:ea typeface="LG스마트체2.0 Regular" panose="020B0600000101010101" pitchFamily="50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-3" y="5271128"/>
            <a:ext cx="9144000" cy="1030899"/>
          </a:xfrm>
        </p:spPr>
        <p:txBody>
          <a:bodyPr anchor="ctr">
            <a:normAutofit/>
          </a:bodyPr>
          <a:lstStyle/>
          <a:p>
            <a:r>
              <a:rPr lang="en-US" altLang="ko-KR" sz="1800" b="1" dirty="0" err="1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webOS</a:t>
            </a:r>
            <a:r>
              <a:rPr lang="en-US" altLang="ko-KR" sz="1800" b="1" dirty="0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 SW</a:t>
            </a:r>
            <a:r>
              <a:rPr lang="ko-KR" altLang="en-US" sz="1800" b="1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개발그룹 </a:t>
            </a:r>
            <a:r>
              <a:rPr lang="en-US" altLang="ko-KR" sz="1800" b="1" dirty="0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&gt; System Optimization Part</a:t>
            </a:r>
          </a:p>
        </p:txBody>
      </p:sp>
      <p:grpSp>
        <p:nvGrpSpPr>
          <p:cNvPr id="7" name="그룹 6"/>
          <p:cNvGrpSpPr/>
          <p:nvPr/>
        </p:nvGrpSpPr>
        <p:grpSpPr>
          <a:xfrm>
            <a:off x="2456086" y="2273497"/>
            <a:ext cx="4231835" cy="2701295"/>
            <a:chOff x="4808984" y="3487211"/>
            <a:chExt cx="4788532" cy="3443432"/>
          </a:xfrm>
        </p:grpSpPr>
        <p:pic>
          <p:nvPicPr>
            <p:cNvPr id="8" name="Picture 4" descr="http://cdn3.sbnation.com/assets/3819011/lg-webos-tv-theverge-1_560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25108" y="3487211"/>
              <a:ext cx="3672408" cy="33645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08984" y="5124016"/>
              <a:ext cx="1806627" cy="1806627"/>
            </a:xfrm>
            <a:prstGeom prst="rect">
              <a:avLst/>
            </a:prstGeom>
          </p:spPr>
        </p:pic>
      </p:grp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AA5A0-BEA2-409C-BCC5-CF0E0B4BF042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8664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2598316" y="2710570"/>
            <a:ext cx="366626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71463"/>
            <a:r>
              <a:rPr lang="en-US" altLang="ko-KR" sz="3200" b="1" dirty="0"/>
              <a:t>2</a:t>
            </a:r>
            <a:r>
              <a:rPr lang="en-US" altLang="ko-KR" sz="3200" b="1" dirty="0" smtClean="0"/>
              <a:t>. </a:t>
            </a:r>
            <a:r>
              <a:rPr lang="en-US" altLang="ko-KR" sz="3200" b="1" dirty="0"/>
              <a:t>CPU </a:t>
            </a:r>
            <a:r>
              <a:rPr lang="en-US" altLang="ko-KR" sz="3200" b="1" dirty="0" smtClean="0"/>
              <a:t>Usage – top</a:t>
            </a:r>
            <a:endParaRPr lang="ko-KR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3515382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일정 시간 동안 </a:t>
            </a:r>
            <a:r>
              <a:rPr lang="en-US" altLang="ko-KR" dirty="0" smtClean="0"/>
              <a:t>CPU</a:t>
            </a:r>
            <a:r>
              <a:rPr lang="ko-KR" altLang="en-US" dirty="0" smtClean="0"/>
              <a:t>가 요청된 작업을 처리하기 위해 일한 시간의 비율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요청되는 처리량이 높아 질 수록 </a:t>
            </a:r>
            <a:r>
              <a:rPr lang="en-US" altLang="ko-KR" dirty="0" smtClean="0"/>
              <a:t>CPU </a:t>
            </a:r>
            <a:r>
              <a:rPr lang="ko-KR" altLang="en-US" dirty="0" smtClean="0"/>
              <a:t>점유율이 증가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endParaRPr lang="en-US" altLang="ko-KR" dirty="0" smtClean="0"/>
          </a:p>
          <a:p>
            <a:r>
              <a:rPr lang="en-US" altLang="ko-KR" dirty="0" err="1" smtClean="0"/>
              <a:t>webOS</a:t>
            </a:r>
            <a:r>
              <a:rPr lang="en-US" altLang="ko-KR" dirty="0" smtClean="0"/>
              <a:t> : idle </a:t>
            </a:r>
            <a:r>
              <a:rPr lang="ko-KR" altLang="en-US" dirty="0" smtClean="0"/>
              <a:t>평균 </a:t>
            </a:r>
            <a:r>
              <a:rPr lang="en-US" altLang="ko-KR" dirty="0" smtClean="0"/>
              <a:t>15% </a:t>
            </a:r>
          </a:p>
          <a:p>
            <a:pPr lvl="1"/>
            <a:r>
              <a:rPr lang="ko-KR" altLang="en-US" dirty="0" smtClean="0"/>
              <a:t>약 </a:t>
            </a:r>
            <a:r>
              <a:rPr lang="en-US" altLang="ko-KR" dirty="0" smtClean="0"/>
              <a:t>300</a:t>
            </a:r>
            <a:r>
              <a:rPr lang="ko-KR" altLang="en-US" dirty="0" smtClean="0"/>
              <a:t>개의 </a:t>
            </a:r>
            <a:r>
              <a:rPr lang="en-US" altLang="ko-KR" dirty="0" smtClean="0"/>
              <a:t>Task(Process) </a:t>
            </a:r>
            <a:r>
              <a:rPr lang="ko-KR" altLang="en-US" dirty="0" smtClean="0"/>
              <a:t>존재 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약 </a:t>
            </a:r>
            <a:r>
              <a:rPr lang="en-US" altLang="ko-KR" dirty="0" smtClean="0"/>
              <a:t>1200</a:t>
            </a:r>
            <a:r>
              <a:rPr lang="ko-KR" altLang="en-US" dirty="0" smtClean="0"/>
              <a:t>개의 </a:t>
            </a:r>
            <a:r>
              <a:rPr lang="en-US" altLang="ko-KR" dirty="0" smtClean="0"/>
              <a:t>Thread </a:t>
            </a:r>
            <a:r>
              <a:rPr lang="ko-KR" altLang="en-US" dirty="0" smtClean="0"/>
              <a:t>존재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endParaRPr lang="en-US" altLang="ko-KR" dirty="0" smtClean="0"/>
          </a:p>
          <a:p>
            <a:r>
              <a:rPr lang="ko-KR" altLang="en-US" dirty="0" smtClean="0"/>
              <a:t>성능 최적화를 위해 작업이 한꺼번에 몰리는 것을 지양해야 됨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EX : FOM(First One Minute) Cold booting </a:t>
            </a:r>
            <a:r>
              <a:rPr lang="ko-KR" altLang="en-US" smtClean="0"/>
              <a:t>초반을 지칭하는 단어로 모든 </a:t>
            </a:r>
            <a:r>
              <a:rPr lang="en-US" altLang="ko-KR" dirty="0" smtClean="0"/>
              <a:t>process</a:t>
            </a:r>
            <a:r>
              <a:rPr lang="ko-KR" altLang="en-US" smtClean="0"/>
              <a:t>들이 살아나기 위한 </a:t>
            </a:r>
            <a:r>
              <a:rPr lang="en-US" altLang="ko-KR" dirty="0" smtClean="0"/>
              <a:t>race condition</a:t>
            </a:r>
            <a:r>
              <a:rPr lang="ko-KR" altLang="en-US" smtClean="0"/>
              <a:t>이 발생하는 구간임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CPU usage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AA5A0-BEA2-409C-BCC5-CF0E0B4BF042}" type="slidenum">
              <a:rPr lang="ko-KR" altLang="en-US" smtClean="0"/>
              <a:t>11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1057" y="1816511"/>
            <a:ext cx="4379268" cy="2220084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4609621" y="2020132"/>
            <a:ext cx="4095226" cy="8539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 flipH="1">
            <a:off x="7044489" y="2333211"/>
            <a:ext cx="258678" cy="181899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2572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CPU </a:t>
            </a:r>
            <a:r>
              <a:rPr lang="en-US" altLang="ko-KR" dirty="0" smtClean="0"/>
              <a:t>usage : </a:t>
            </a:r>
            <a:r>
              <a:rPr lang="ko-KR" altLang="en-US" dirty="0" smtClean="0"/>
              <a:t>계산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AA5A0-BEA2-409C-BCC5-CF0E0B4BF042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10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260885" y="892870"/>
            <a:ext cx="8668526" cy="2677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28566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006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/proc/stat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18181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kumimoji="0" lang="en-US" altLang="ko-KR" sz="1200" b="0" i="0" u="none" strike="noStrike" cap="none" normalizeH="0" baseline="0" dirty="0" smtClean="0">
              <a:ln>
                <a:noFill/>
              </a:ln>
              <a:solidFill>
                <a:srgbClr val="181818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985838" marR="0" lvl="0" indent="-98583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dirty="0">
                <a:solidFill>
                  <a:srgbClr val="18181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18181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kernel/system statistics. Varies with architecture. Common entries include: </a:t>
            </a:r>
            <a:endParaRPr kumimoji="0" lang="en-US" altLang="ko-KR" sz="1200" b="0" i="0" u="none" strike="noStrike" cap="none" normalizeH="0" baseline="0" dirty="0" smtClean="0">
              <a:ln>
                <a:noFill/>
              </a:ln>
              <a:solidFill>
                <a:srgbClr val="181818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985838" marR="0" lvl="0" indent="-98583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dirty="0">
                <a:solidFill>
                  <a:srgbClr val="18181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kumimoji="0" lang="ko-KR" altLang="ko-KR" sz="1200" b="0" i="1" u="none" strike="noStrike" cap="none" normalizeH="0" baseline="0" smtClean="0">
                <a:ln>
                  <a:noFill/>
                </a:ln>
                <a:solidFill>
                  <a:srgbClr val="006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cpu </a:t>
            </a:r>
            <a:r>
              <a:rPr kumimoji="0" lang="en-US" altLang="ko-KR" sz="1200" b="0" i="1" u="none" strike="noStrike" cap="none" normalizeH="0" baseline="0" dirty="0" smtClean="0">
                <a:ln>
                  <a:noFill/>
                </a:ln>
                <a:solidFill>
                  <a:srgbClr val="006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ko-KR" altLang="ko-KR" sz="1200" b="0" i="1" u="none" strike="noStrike" cap="none" normalizeH="0" baseline="0" smtClean="0">
                <a:ln>
                  <a:noFill/>
                </a:ln>
                <a:solidFill>
                  <a:srgbClr val="006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10132153 </a:t>
            </a:r>
            <a: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006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290696 3084719 46828483 16683 0 25195 0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18181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006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175628 0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18181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kumimoji="0" lang="en-US" altLang="ko-KR" sz="1200" b="0" i="0" u="none" strike="noStrike" cap="none" normalizeH="0" baseline="0" dirty="0" smtClean="0">
              <a:ln>
                <a:noFill/>
              </a:ln>
              <a:solidFill>
                <a:srgbClr val="181818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985838" marR="0" lvl="0" indent="-98583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200" b="0" i="1" u="none" strike="noStrike" cap="none" normalizeH="0" baseline="0" dirty="0" smtClean="0">
                <a:ln>
                  <a:noFill/>
                </a:ln>
                <a:solidFill>
                  <a:srgbClr val="006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006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cpu0 1393280 32966 572056 13343292 6130 0 17875 0 23933 0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18181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kumimoji="0" lang="en-US" altLang="ko-KR" sz="1200" b="0" i="0" u="none" strike="noStrike" cap="none" normalizeH="0" baseline="0" dirty="0" smtClean="0">
              <a:ln>
                <a:noFill/>
              </a:ln>
              <a:solidFill>
                <a:srgbClr val="181818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882775" marR="0" lvl="0" indent="-1882775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dirty="0" smtClean="0">
                <a:solidFill>
                  <a:srgbClr val="18181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18181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The amount of time, measured in units of USER_HZ (1/100ths of a second on most architectures, use </a:t>
            </a:r>
            <a: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006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sysconf(_SC_CLK_TCK)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18181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to obtain the right value), that the system ("cpu" line) or the specific CPU ("cpu</a:t>
            </a:r>
            <a: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006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18181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 line) spent in various states: </a:t>
            </a:r>
            <a:endParaRPr kumimoji="0" lang="en-US" altLang="ko-KR" sz="1200" b="0" i="0" u="none" strike="noStrike" cap="none" normalizeH="0" baseline="0" dirty="0" smtClean="0">
              <a:ln>
                <a:noFill/>
              </a:ln>
              <a:solidFill>
                <a:srgbClr val="181818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882775" lvl="0" indent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ko-KR" altLang="ko-KR" sz="1200" i="1" dirty="0">
                <a:solidFill>
                  <a:srgbClr val="006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user</a:t>
            </a:r>
            <a:r>
              <a:rPr lang="ko-KR" altLang="ko-KR" sz="1200" dirty="0">
                <a:solidFill>
                  <a:srgbClr val="181818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 </a:t>
            </a:r>
            <a:r>
              <a:rPr lang="en-US" altLang="ko-KR" sz="1200" dirty="0">
                <a:solidFill>
                  <a:srgbClr val="181818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	</a:t>
            </a:r>
            <a:r>
              <a:rPr lang="ko-KR" altLang="ko-KR" sz="1200" dirty="0">
                <a:solidFill>
                  <a:srgbClr val="181818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(1) Time spent in user mode. </a:t>
            </a:r>
            <a:endParaRPr lang="en-US" altLang="ko-KR" sz="1200" dirty="0">
              <a:solidFill>
                <a:srgbClr val="181818"/>
              </a:solidFill>
              <a:latin typeface="Courier New" panose="02070309020205020404" pitchFamily="49" charset="0"/>
              <a:ea typeface="맑은 고딕" panose="020B0503020000020004" pitchFamily="50" charset="-127"/>
              <a:cs typeface="Courier New" panose="02070309020205020404" pitchFamily="49" charset="0"/>
            </a:endParaRPr>
          </a:p>
          <a:p>
            <a:pPr marL="1882775" lvl="0" indent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ko-KR" altLang="ko-KR" sz="1200" i="1" dirty="0">
                <a:solidFill>
                  <a:srgbClr val="006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nice</a:t>
            </a:r>
            <a:r>
              <a:rPr lang="ko-KR" altLang="ko-KR" sz="1200" dirty="0">
                <a:solidFill>
                  <a:srgbClr val="181818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 </a:t>
            </a:r>
            <a:r>
              <a:rPr lang="en-US" altLang="ko-KR" sz="1200" dirty="0">
                <a:solidFill>
                  <a:srgbClr val="181818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	</a:t>
            </a:r>
            <a:r>
              <a:rPr lang="ko-KR" altLang="ko-KR" sz="1200" dirty="0">
                <a:solidFill>
                  <a:srgbClr val="181818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(2) Time spent in user mode with low priority (nice). </a:t>
            </a:r>
            <a:endParaRPr lang="en-US" altLang="ko-KR" sz="1200" dirty="0">
              <a:solidFill>
                <a:srgbClr val="181818"/>
              </a:solidFill>
              <a:latin typeface="Courier New" panose="02070309020205020404" pitchFamily="49" charset="0"/>
              <a:ea typeface="맑은 고딕" panose="020B0503020000020004" pitchFamily="50" charset="-127"/>
              <a:cs typeface="Courier New" panose="02070309020205020404" pitchFamily="49" charset="0"/>
            </a:endParaRPr>
          </a:p>
          <a:p>
            <a:pPr marL="1882775" lvl="0" indent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ko-KR" altLang="ko-KR" sz="1200" i="1" dirty="0">
                <a:solidFill>
                  <a:srgbClr val="006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system</a:t>
            </a:r>
            <a:r>
              <a:rPr lang="ko-KR" altLang="ko-KR" sz="1200" dirty="0">
                <a:solidFill>
                  <a:srgbClr val="181818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 </a:t>
            </a:r>
            <a:r>
              <a:rPr lang="en-US" altLang="ko-KR" sz="1200" dirty="0">
                <a:solidFill>
                  <a:srgbClr val="181818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	</a:t>
            </a:r>
            <a:r>
              <a:rPr lang="ko-KR" altLang="ko-KR" sz="1200" dirty="0">
                <a:solidFill>
                  <a:srgbClr val="181818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(3) Time spent in system mode. </a:t>
            </a:r>
            <a:endParaRPr lang="en-US" altLang="ko-KR" sz="1200" dirty="0">
              <a:solidFill>
                <a:srgbClr val="181818"/>
              </a:solidFill>
              <a:latin typeface="Courier New" panose="02070309020205020404" pitchFamily="49" charset="0"/>
              <a:ea typeface="맑은 고딕" panose="020B0503020000020004" pitchFamily="50" charset="-127"/>
              <a:cs typeface="Courier New" panose="02070309020205020404" pitchFamily="49" charset="0"/>
            </a:endParaRPr>
          </a:p>
          <a:p>
            <a:pPr marL="1882775" lvl="0" indent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None/>
              <a:tabLst>
                <a:tab pos="1792288" algn="l"/>
              </a:tabLst>
            </a:pPr>
            <a:r>
              <a:rPr lang="ko-KR" altLang="ko-KR" sz="1200" i="1" dirty="0">
                <a:solidFill>
                  <a:srgbClr val="006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idle</a:t>
            </a:r>
            <a:r>
              <a:rPr lang="ko-KR" altLang="ko-KR" sz="1200" dirty="0">
                <a:solidFill>
                  <a:srgbClr val="181818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 </a:t>
            </a:r>
            <a:r>
              <a:rPr lang="en-US" altLang="ko-KR" sz="1200" dirty="0" smtClean="0">
                <a:solidFill>
                  <a:srgbClr val="181818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	(</a:t>
            </a:r>
            <a:r>
              <a:rPr lang="ko-KR" altLang="ko-KR" sz="1200" dirty="0" smtClean="0">
                <a:solidFill>
                  <a:srgbClr val="181818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4</a:t>
            </a:r>
            <a:r>
              <a:rPr lang="ko-KR" altLang="ko-KR" sz="1200" dirty="0">
                <a:solidFill>
                  <a:srgbClr val="181818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) Time spent in the idle task. This value should be USER_HZ times the second entry in the </a:t>
            </a:r>
            <a:r>
              <a:rPr lang="ko-KR" altLang="ko-KR" sz="1200" i="1" dirty="0">
                <a:solidFill>
                  <a:srgbClr val="006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/proc/uptime</a:t>
            </a:r>
            <a:r>
              <a:rPr lang="ko-KR" altLang="ko-KR" sz="1200" dirty="0">
                <a:solidFill>
                  <a:srgbClr val="181818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 pseudo-file.</a:t>
            </a:r>
            <a:r>
              <a:rPr lang="ko-KR" altLang="ko-KR" sz="400" dirty="0">
                <a:solidFill>
                  <a:prstClr val="black"/>
                </a:solidFill>
                <a:latin typeface="Calibri" panose="020F0502020204030204"/>
                <a:ea typeface="맑은 고딕" panose="020B0503020000020004" pitchFamily="50" charset="-127"/>
              </a:rPr>
              <a:t> </a:t>
            </a:r>
            <a:endParaRPr lang="ko-KR" altLang="ko-KR" sz="1800" dirty="0">
              <a:solidFill>
                <a:prstClr val="black"/>
              </a:solidFill>
              <a:latin typeface="Arial" panose="020B0604020202020204" pitchFamily="34" charset="0"/>
              <a:ea typeface="맑은 고딕" panose="020B0503020000020004" pitchFamily="50" charset="-127"/>
            </a:endParaRPr>
          </a:p>
          <a:p>
            <a:pPr marL="1882775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1200" b="0" i="0" u="none" strike="noStrike" cap="none" normalizeH="0" baseline="0" dirty="0" smtClean="0">
              <a:ln>
                <a:noFill/>
              </a:ln>
              <a:solidFill>
                <a:srgbClr val="181818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44416" y="3567673"/>
            <a:ext cx="33078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Total = user + nice + system + idle</a:t>
            </a:r>
          </a:p>
          <a:p>
            <a:r>
              <a:rPr lang="en-US" altLang="ko-KR" dirty="0" smtClean="0"/>
              <a:t>CPU Usage = (1- idle/total) * 100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393732" y="3567673"/>
            <a:ext cx="3413114" cy="29546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</a:t>
            </a:r>
            <a:r>
              <a:rPr lang="ko-KR" altLang="en-US" dirty="0" smtClean="0"/>
              <a:t>초 동안 </a:t>
            </a:r>
            <a:r>
              <a:rPr lang="en-US" altLang="ko-KR" dirty="0" smtClean="0"/>
              <a:t>CPU </a:t>
            </a:r>
            <a:r>
              <a:rPr lang="ko-KR" altLang="en-US" dirty="0" smtClean="0"/>
              <a:t>사용량</a:t>
            </a:r>
            <a:endParaRPr lang="en-US" altLang="ko-KR" dirty="0" smtClean="0"/>
          </a:p>
          <a:p>
            <a:endParaRPr lang="en-US" altLang="ko-KR" sz="1200" dirty="0" smtClean="0">
              <a:latin typeface="Consolas" panose="020B0609020204030204" pitchFamily="49" charset="0"/>
            </a:endParaRPr>
          </a:p>
          <a:p>
            <a:r>
              <a:rPr lang="en-US" altLang="ko-KR" sz="1200" dirty="0" smtClean="0">
                <a:latin typeface="Consolas" panose="020B0609020204030204" pitchFamily="49" charset="0"/>
              </a:rPr>
              <a:t>read(/proc/stat);</a:t>
            </a:r>
          </a:p>
          <a:p>
            <a:r>
              <a:rPr lang="en-US" altLang="ko-KR" sz="1200" dirty="0" err="1" smtClean="0">
                <a:latin typeface="Consolas" panose="020B0609020204030204" pitchFamily="49" charset="0"/>
              </a:rPr>
              <a:t>curr</a:t>
            </a:r>
            <a:r>
              <a:rPr lang="en-US" altLang="ko-KR" sz="1200" dirty="0" smtClean="0">
                <a:latin typeface="Consolas" panose="020B0609020204030204" pitchFamily="49" charset="0"/>
              </a:rPr>
              <a:t> = stat[user, nice, system, idle];</a:t>
            </a:r>
          </a:p>
          <a:p>
            <a:endParaRPr lang="en-US" altLang="ko-KR" sz="1200" dirty="0" smtClean="0">
              <a:latin typeface="Consolas" panose="020B0609020204030204" pitchFamily="49" charset="0"/>
            </a:endParaRPr>
          </a:p>
          <a:p>
            <a:r>
              <a:rPr lang="en-US" altLang="ko-KR" sz="1200" dirty="0" smtClean="0">
                <a:latin typeface="Consolas" panose="020B0609020204030204" pitchFamily="49" charset="0"/>
              </a:rPr>
              <a:t>user = </a:t>
            </a:r>
            <a:r>
              <a:rPr lang="en-US" altLang="ko-KR" sz="1200" dirty="0" err="1" smtClean="0">
                <a:latin typeface="Consolas" panose="020B0609020204030204" pitchFamily="49" charset="0"/>
              </a:rPr>
              <a:t>curr</a:t>
            </a:r>
            <a:r>
              <a:rPr lang="en-US" altLang="ko-KR" sz="1200" dirty="0" smtClean="0">
                <a:latin typeface="Consolas" panose="020B0609020204030204" pitchFamily="49" charset="0"/>
              </a:rPr>
              <a:t>[user] – </a:t>
            </a:r>
            <a:r>
              <a:rPr lang="en-US" altLang="ko-KR" sz="1200" dirty="0" err="1" smtClean="0">
                <a:latin typeface="Consolas" panose="020B0609020204030204" pitchFamily="49" charset="0"/>
              </a:rPr>
              <a:t>prev</a:t>
            </a:r>
            <a:r>
              <a:rPr lang="en-US" altLang="ko-KR" sz="1200" dirty="0" smtClean="0">
                <a:latin typeface="Consolas" panose="020B0609020204030204" pitchFamily="49" charset="0"/>
              </a:rPr>
              <a:t>[user];</a:t>
            </a:r>
          </a:p>
          <a:p>
            <a:r>
              <a:rPr lang="en-US" altLang="ko-KR" sz="1200" dirty="0" smtClean="0">
                <a:latin typeface="Consolas" panose="020B0609020204030204" pitchFamily="49" charset="0"/>
              </a:rPr>
              <a:t>nice = </a:t>
            </a:r>
            <a:r>
              <a:rPr lang="en-US" altLang="ko-KR" sz="1200" dirty="0" err="1" smtClean="0">
                <a:latin typeface="Consolas" panose="020B0609020204030204" pitchFamily="49" charset="0"/>
              </a:rPr>
              <a:t>curr</a:t>
            </a:r>
            <a:r>
              <a:rPr lang="en-US" altLang="ko-KR" sz="1200" dirty="0" smtClean="0">
                <a:latin typeface="Consolas" panose="020B0609020204030204" pitchFamily="49" charset="0"/>
              </a:rPr>
              <a:t>[nice] – </a:t>
            </a:r>
            <a:r>
              <a:rPr lang="en-US" altLang="ko-KR" sz="1200" dirty="0" err="1" smtClean="0">
                <a:latin typeface="Consolas" panose="020B0609020204030204" pitchFamily="49" charset="0"/>
              </a:rPr>
              <a:t>prev</a:t>
            </a:r>
            <a:r>
              <a:rPr lang="en-US" altLang="ko-KR" sz="1200" dirty="0" smtClean="0">
                <a:latin typeface="Consolas" panose="020B0609020204030204" pitchFamily="49" charset="0"/>
              </a:rPr>
              <a:t>[nice];</a:t>
            </a:r>
          </a:p>
          <a:p>
            <a:r>
              <a:rPr lang="en-US" altLang="ko-KR" sz="1200" dirty="0" smtClean="0">
                <a:latin typeface="Consolas" panose="020B0609020204030204" pitchFamily="49" charset="0"/>
              </a:rPr>
              <a:t>system = </a:t>
            </a:r>
            <a:r>
              <a:rPr lang="en-US" altLang="ko-KR" sz="1200" dirty="0" err="1" smtClean="0">
                <a:latin typeface="Consolas" panose="020B0609020204030204" pitchFamily="49" charset="0"/>
              </a:rPr>
              <a:t>curr</a:t>
            </a:r>
            <a:r>
              <a:rPr lang="en-US" altLang="ko-KR" sz="1200" dirty="0" smtClean="0">
                <a:latin typeface="Consolas" panose="020B0609020204030204" pitchFamily="49" charset="0"/>
              </a:rPr>
              <a:t>[system] – </a:t>
            </a:r>
            <a:r>
              <a:rPr lang="en-US" altLang="ko-KR" sz="1200" dirty="0" err="1" smtClean="0">
                <a:latin typeface="Consolas" panose="020B0609020204030204" pitchFamily="49" charset="0"/>
              </a:rPr>
              <a:t>prev</a:t>
            </a:r>
            <a:r>
              <a:rPr lang="en-US" altLang="ko-KR" sz="1200" dirty="0" smtClean="0">
                <a:latin typeface="Consolas" panose="020B0609020204030204" pitchFamily="49" charset="0"/>
              </a:rPr>
              <a:t>[system];</a:t>
            </a:r>
          </a:p>
          <a:p>
            <a:r>
              <a:rPr lang="en-US" altLang="ko-KR" sz="1200" dirty="0" smtClean="0">
                <a:latin typeface="Consolas" panose="020B0609020204030204" pitchFamily="49" charset="0"/>
              </a:rPr>
              <a:t>idle = </a:t>
            </a:r>
            <a:r>
              <a:rPr lang="en-US" altLang="ko-KR" sz="1200" dirty="0" err="1" smtClean="0">
                <a:latin typeface="Consolas" panose="020B0609020204030204" pitchFamily="49" charset="0"/>
              </a:rPr>
              <a:t>curr</a:t>
            </a:r>
            <a:r>
              <a:rPr lang="en-US" altLang="ko-KR" sz="1200" dirty="0" smtClean="0">
                <a:latin typeface="Consolas" panose="020B0609020204030204" pitchFamily="49" charset="0"/>
              </a:rPr>
              <a:t>[idle] – </a:t>
            </a:r>
            <a:r>
              <a:rPr lang="en-US" altLang="ko-KR" sz="1200" dirty="0" err="1" smtClean="0">
                <a:latin typeface="Consolas" panose="020B0609020204030204" pitchFamily="49" charset="0"/>
              </a:rPr>
              <a:t>prev</a:t>
            </a:r>
            <a:r>
              <a:rPr lang="en-US" altLang="ko-KR" sz="1200" dirty="0" smtClean="0">
                <a:latin typeface="Consolas" panose="020B0609020204030204" pitchFamily="49" charset="0"/>
              </a:rPr>
              <a:t>[idle];</a:t>
            </a:r>
          </a:p>
          <a:p>
            <a:endParaRPr lang="en-US" altLang="ko-KR" sz="1200" dirty="0" smtClean="0">
              <a:latin typeface="Consolas" panose="020B0609020204030204" pitchFamily="49" charset="0"/>
            </a:endParaRPr>
          </a:p>
          <a:p>
            <a:r>
              <a:rPr lang="en-US" altLang="ko-KR" sz="1200" dirty="0">
                <a:latin typeface="Consolas" panose="020B0609020204030204" pitchFamily="49" charset="0"/>
              </a:rPr>
              <a:t>Total = user + nice + system + </a:t>
            </a:r>
            <a:r>
              <a:rPr lang="en-US" altLang="ko-KR" sz="1200" dirty="0" smtClean="0">
                <a:latin typeface="Consolas" panose="020B0609020204030204" pitchFamily="49" charset="0"/>
              </a:rPr>
              <a:t>idle;</a:t>
            </a:r>
            <a:endParaRPr lang="en-US" altLang="ko-KR" sz="1200" dirty="0">
              <a:latin typeface="Consolas" panose="020B0609020204030204" pitchFamily="49" charset="0"/>
            </a:endParaRPr>
          </a:p>
          <a:p>
            <a:r>
              <a:rPr lang="en-US" altLang="ko-KR" sz="1200" dirty="0" err="1" smtClean="0">
                <a:latin typeface="Consolas" panose="020B0609020204030204" pitchFamily="49" charset="0"/>
              </a:rPr>
              <a:t>CPU_Usage</a:t>
            </a:r>
            <a:r>
              <a:rPr lang="en-US" altLang="ko-KR" sz="1200" dirty="0" smtClean="0"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latin typeface="Consolas" panose="020B0609020204030204" pitchFamily="49" charset="0"/>
              </a:rPr>
              <a:t>= (1- idle/total) * </a:t>
            </a:r>
            <a:r>
              <a:rPr lang="en-US" altLang="ko-KR" sz="1200" dirty="0" smtClean="0">
                <a:latin typeface="Consolas" panose="020B0609020204030204" pitchFamily="49" charset="0"/>
              </a:rPr>
              <a:t>100;</a:t>
            </a:r>
          </a:p>
          <a:p>
            <a:endParaRPr lang="ko-KR" altLang="en-US" sz="1200" dirty="0">
              <a:latin typeface="Consolas" panose="020B0609020204030204" pitchFamily="49" charset="0"/>
            </a:endParaRPr>
          </a:p>
          <a:p>
            <a:r>
              <a:rPr lang="en-US" altLang="ko-KR" sz="1200" dirty="0" err="1">
                <a:latin typeface="Consolas" panose="020B0609020204030204" pitchFamily="49" charset="0"/>
              </a:rPr>
              <a:t>p</a:t>
            </a:r>
            <a:r>
              <a:rPr lang="en-US" altLang="ko-KR" sz="1200" dirty="0" err="1" smtClean="0">
                <a:latin typeface="Consolas" panose="020B0609020204030204" pitchFamily="49" charset="0"/>
              </a:rPr>
              <a:t>rev</a:t>
            </a:r>
            <a:r>
              <a:rPr lang="en-US" altLang="ko-KR" sz="1200" dirty="0" smtClean="0">
                <a:latin typeface="Consolas" panose="020B0609020204030204" pitchFamily="49" charset="0"/>
              </a:rPr>
              <a:t> = </a:t>
            </a:r>
            <a:r>
              <a:rPr lang="en-US" altLang="ko-KR" sz="1200" dirty="0" err="1" smtClean="0">
                <a:latin typeface="Consolas" panose="020B0609020204030204" pitchFamily="49" charset="0"/>
              </a:rPr>
              <a:t>curr</a:t>
            </a:r>
            <a:r>
              <a:rPr lang="en-US" altLang="ko-KR" sz="1200" dirty="0" smtClean="0"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200" dirty="0" smtClean="0">
                <a:latin typeface="Consolas" panose="020B0609020204030204" pitchFamily="49" charset="0"/>
              </a:rPr>
              <a:t>sleep(1);</a:t>
            </a:r>
          </a:p>
        </p:txBody>
      </p:sp>
    </p:spTree>
    <p:extLst>
      <p:ext uri="{BB962C8B-B14F-4D97-AF65-F5344CB8AC3E}">
        <p14:creationId xmlns:p14="http://schemas.microsoft.com/office/powerpoint/2010/main" val="2044265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1800" dirty="0" smtClean="0"/>
              <a:t>1, 5, 15</a:t>
            </a:r>
            <a:r>
              <a:rPr lang="ko-KR" altLang="en-US" sz="1800" dirty="0" smtClean="0"/>
              <a:t>분 동안 </a:t>
            </a:r>
            <a:r>
              <a:rPr lang="en-US" altLang="ko-KR" sz="1800" dirty="0" smtClean="0"/>
              <a:t>CPU(system) </a:t>
            </a:r>
            <a:r>
              <a:rPr lang="ko-KR" altLang="en-US" sz="1800" dirty="0" smtClean="0"/>
              <a:t>에 걸린 부하 평균</a:t>
            </a:r>
            <a:endParaRPr lang="en-US" altLang="ko-KR" sz="1800" dirty="0" smtClean="0"/>
          </a:p>
          <a:p>
            <a:pPr lvl="1"/>
            <a:r>
              <a:rPr lang="en-US" altLang="ko-KR" sz="1600" dirty="0" smtClean="0"/>
              <a:t>Task Runnable + Task Uninterruptible </a:t>
            </a:r>
            <a:r>
              <a:rPr lang="ko-KR" altLang="en-US" sz="1600" dirty="0" smtClean="0"/>
              <a:t>를 </a:t>
            </a:r>
            <a:r>
              <a:rPr lang="en-US" altLang="ko-KR" sz="1600" dirty="0" smtClean="0"/>
              <a:t>5</a:t>
            </a:r>
            <a:r>
              <a:rPr lang="ko-KR" altLang="en-US" sz="1600" dirty="0" smtClean="0"/>
              <a:t>초마다 계산 하여 </a:t>
            </a:r>
            <a:r>
              <a:rPr lang="en-US" altLang="ko-KR" sz="1600" dirty="0" smtClean="0"/>
              <a:t>1, 5, 15</a:t>
            </a:r>
            <a:r>
              <a:rPr lang="ko-KR" altLang="en-US" sz="1600" dirty="0" smtClean="0"/>
              <a:t>분의 </a:t>
            </a:r>
            <a:r>
              <a:rPr lang="en-US" altLang="ko-KR" sz="1600" dirty="0"/>
              <a:t/>
            </a:r>
            <a:br>
              <a:rPr lang="en-US" altLang="ko-KR" sz="1600" dirty="0"/>
            </a:br>
            <a:r>
              <a:rPr lang="ko-KR" altLang="en-US" sz="1600" dirty="0" smtClean="0"/>
              <a:t>지수 가중 이동 평균으로 계산</a:t>
            </a:r>
            <a:endParaRPr lang="en-US" altLang="ko-KR" sz="1600" dirty="0" smtClean="0"/>
          </a:p>
          <a:p>
            <a:pPr lvl="1"/>
            <a:r>
              <a:rPr lang="en-US" altLang="ko-KR" sz="1600" dirty="0" smtClean="0"/>
              <a:t>1</a:t>
            </a:r>
            <a:r>
              <a:rPr lang="ko-KR" altLang="en-US" sz="1600" dirty="0" smtClean="0"/>
              <a:t>분 평균 </a:t>
            </a:r>
            <a:r>
              <a:rPr lang="en-US" altLang="ko-KR" sz="1600" dirty="0" smtClean="0"/>
              <a:t>&gt;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5, 15</a:t>
            </a:r>
            <a:r>
              <a:rPr lang="ko-KR" altLang="en-US" sz="1600" dirty="0" smtClean="0"/>
              <a:t>분 평균 </a:t>
            </a:r>
            <a:r>
              <a:rPr lang="en-US" altLang="ko-KR" sz="1600" dirty="0" smtClean="0"/>
              <a:t>:  Load </a:t>
            </a:r>
            <a:r>
              <a:rPr lang="ko-KR" altLang="en-US" sz="1600" dirty="0" smtClean="0"/>
              <a:t>가 증가하고 있군</a:t>
            </a:r>
            <a:r>
              <a:rPr lang="en-US" altLang="ko-KR" sz="1600" dirty="0" smtClean="0"/>
              <a:t>..</a:t>
            </a:r>
          </a:p>
          <a:p>
            <a:pPr lvl="1"/>
            <a:r>
              <a:rPr lang="en-US" altLang="ko-KR" sz="1600" dirty="0" smtClean="0"/>
              <a:t>5, 15</a:t>
            </a:r>
            <a:r>
              <a:rPr lang="ko-KR" altLang="en-US" sz="1600" dirty="0" smtClean="0"/>
              <a:t>분 평균 </a:t>
            </a:r>
            <a:r>
              <a:rPr lang="en-US" altLang="ko-KR" sz="1600" dirty="0"/>
              <a:t>&gt;</a:t>
            </a:r>
            <a:r>
              <a:rPr lang="en-US" altLang="ko-KR" sz="1600" dirty="0" smtClean="0"/>
              <a:t> 1</a:t>
            </a:r>
            <a:r>
              <a:rPr lang="ko-KR" altLang="en-US" sz="1600" dirty="0" smtClean="0"/>
              <a:t>분 평균 </a:t>
            </a:r>
            <a:r>
              <a:rPr lang="en-US" altLang="ko-KR" sz="1600" dirty="0" smtClean="0"/>
              <a:t>:  Load </a:t>
            </a:r>
            <a:r>
              <a:rPr lang="ko-KR" altLang="en-US" sz="1600" dirty="0" smtClean="0"/>
              <a:t>가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감소하고 있군</a:t>
            </a:r>
            <a:r>
              <a:rPr lang="en-US" altLang="ko-KR" sz="1600" dirty="0" smtClean="0"/>
              <a:t>..</a:t>
            </a:r>
          </a:p>
          <a:p>
            <a:pPr lvl="1"/>
            <a:r>
              <a:rPr lang="en-US" altLang="ko-KR" sz="1600" dirty="0" smtClean="0"/>
              <a:t>Load </a:t>
            </a:r>
            <a:r>
              <a:rPr lang="ko-KR" altLang="en-US" sz="1600" dirty="0" smtClean="0"/>
              <a:t>가 </a:t>
            </a:r>
            <a:r>
              <a:rPr lang="en-US" altLang="ko-KR" sz="1600" dirty="0" smtClean="0"/>
              <a:t>100 </a:t>
            </a:r>
            <a:r>
              <a:rPr lang="ko-KR" altLang="en-US" sz="1600" dirty="0" smtClean="0"/>
              <a:t>보다 높아 질 </a:t>
            </a:r>
            <a:r>
              <a:rPr lang="ko-KR" altLang="en-US" sz="1600" smtClean="0"/>
              <a:t>수록 치명적인 </a:t>
            </a:r>
            <a:r>
              <a:rPr lang="ko-KR" altLang="en-US" sz="1600" dirty="0" smtClean="0"/>
              <a:t>부하가 발생하고 있음을 알 수 있음</a:t>
            </a:r>
            <a:endParaRPr lang="en-US" altLang="ko-KR" sz="1600" dirty="0" smtClean="0"/>
          </a:p>
          <a:p>
            <a:pPr lvl="1"/>
            <a:endParaRPr lang="en-US" altLang="ko-KR" sz="1600" dirty="0" smtClean="0"/>
          </a:p>
          <a:p>
            <a:endParaRPr lang="ko-KR" altLang="en-US" sz="18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CPU usage : load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AA5A0-BEA2-409C-BCC5-CF0E0B4BF042}" type="slidenum">
              <a:rPr lang="ko-KR" altLang="en-US" smtClean="0"/>
              <a:t>13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1807" y="3260453"/>
            <a:ext cx="4379268" cy="2220084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6462075" y="3260453"/>
            <a:ext cx="1762701" cy="12643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4577850" y="2891121"/>
            <a:ext cx="5030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top</a:t>
            </a:r>
            <a:endParaRPr lang="en-US" altLang="ko-KR" dirty="0"/>
          </a:p>
        </p:txBody>
      </p:sp>
      <p:sp>
        <p:nvSpPr>
          <p:cNvPr id="10" name="직사각형 9"/>
          <p:cNvSpPr/>
          <p:nvPr/>
        </p:nvSpPr>
        <p:spPr>
          <a:xfrm>
            <a:off x="4621807" y="5480537"/>
            <a:ext cx="18402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cat /proc/</a:t>
            </a:r>
            <a:r>
              <a:rPr lang="en-US" altLang="ko-KR" dirty="0" err="1" smtClean="0"/>
              <a:t>loadavg</a:t>
            </a:r>
            <a:endParaRPr lang="en-US" altLang="ko-KR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1807" y="5849869"/>
            <a:ext cx="2619375" cy="190500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4577850" y="5997505"/>
            <a:ext cx="264687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/>
              <a:t>1, 5, </a:t>
            </a:r>
            <a:r>
              <a:rPr lang="en-US" altLang="ko-KR" sz="1200" dirty="0" smtClean="0"/>
              <a:t>15 </a:t>
            </a:r>
            <a:r>
              <a:rPr lang="ko-KR" altLang="en-US" sz="1200" dirty="0" smtClean="0"/>
              <a:t>분 평균 </a:t>
            </a:r>
            <a:r>
              <a:rPr lang="en-US" altLang="ko-KR" sz="1200" dirty="0" smtClean="0"/>
              <a:t>load</a:t>
            </a:r>
          </a:p>
          <a:p>
            <a:r>
              <a:rPr lang="en-US" altLang="ko-KR" sz="1200" dirty="0" smtClean="0"/>
              <a:t>CPU </a:t>
            </a:r>
            <a:r>
              <a:rPr lang="ko-KR" altLang="en-US" sz="1200" dirty="0" smtClean="0"/>
              <a:t>에 실행 중인 </a:t>
            </a:r>
            <a:r>
              <a:rPr lang="ko-KR" altLang="en-US" sz="1200" dirty="0" err="1" smtClean="0"/>
              <a:t>스레드</a:t>
            </a:r>
            <a:r>
              <a:rPr lang="en-US" altLang="ko-KR" sz="1200" dirty="0" smtClean="0"/>
              <a:t>/</a:t>
            </a:r>
            <a:r>
              <a:rPr lang="ko-KR" altLang="en-US" sz="1200" dirty="0" err="1" smtClean="0"/>
              <a:t>전체스레드</a:t>
            </a:r>
            <a:endParaRPr lang="en-US" altLang="ko-KR" sz="1200" dirty="0" smtClean="0"/>
          </a:p>
          <a:p>
            <a:r>
              <a:rPr lang="ko-KR" altLang="en-US" sz="1200" dirty="0" smtClean="0"/>
              <a:t>마지막 실행한 </a:t>
            </a:r>
            <a:r>
              <a:rPr lang="en-US" altLang="ko-KR" sz="1200" dirty="0" smtClean="0"/>
              <a:t>PID</a:t>
            </a:r>
            <a:r>
              <a:rPr lang="ko-KR" altLang="en-US" sz="1200" dirty="0" smtClean="0"/>
              <a:t> </a:t>
            </a:r>
            <a:endParaRPr lang="ko-KR" altLang="en-US" sz="1200" dirty="0"/>
          </a:p>
        </p:txBody>
      </p:sp>
      <p:sp>
        <p:nvSpPr>
          <p:cNvPr id="13" name="직사각형 12"/>
          <p:cNvSpPr/>
          <p:nvPr/>
        </p:nvSpPr>
        <p:spPr>
          <a:xfrm>
            <a:off x="5850" y="6488668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900" i="1" dirty="0" smtClean="0">
                <a:solidFill>
                  <a:srgbClr val="0070C0"/>
                </a:solidFill>
              </a:rPr>
              <a:t>Ref : </a:t>
            </a:r>
            <a:r>
              <a:rPr lang="ko-KR" altLang="en-US" sz="900" i="1" dirty="0" smtClean="0">
                <a:solidFill>
                  <a:srgbClr val="0070C0"/>
                </a:solidFill>
                <a:hlinkClick r:id="rId4"/>
              </a:rPr>
              <a:t>https</a:t>
            </a:r>
            <a:r>
              <a:rPr lang="ko-KR" altLang="en-US" sz="900" i="1" dirty="0">
                <a:solidFill>
                  <a:srgbClr val="0070C0"/>
                </a:solidFill>
                <a:hlinkClick r:id="rId4"/>
              </a:rPr>
              <a:t>://</a:t>
            </a:r>
            <a:r>
              <a:rPr lang="ko-KR" altLang="en-US" sz="900" i="1" dirty="0" smtClean="0">
                <a:solidFill>
                  <a:srgbClr val="0070C0"/>
                </a:solidFill>
                <a:hlinkClick r:id="rId4"/>
              </a:rPr>
              <a:t>www.brendangregg.com/blog/2017-08-08/linux-load-averages.html</a:t>
            </a:r>
            <a:endParaRPr lang="en-US" altLang="ko-KR" sz="900" i="1" dirty="0" smtClean="0">
              <a:solidFill>
                <a:srgbClr val="0070C0"/>
              </a:solidFill>
            </a:endParaRPr>
          </a:p>
          <a:p>
            <a:r>
              <a:rPr lang="en-US" altLang="ko-KR" sz="900" i="1" dirty="0">
                <a:solidFill>
                  <a:srgbClr val="00B050"/>
                </a:solidFill>
              </a:rPr>
              <a:t> </a:t>
            </a:r>
            <a:r>
              <a:rPr lang="en-US" altLang="ko-KR" sz="900" i="1" dirty="0" smtClean="0">
                <a:solidFill>
                  <a:srgbClr val="00B050"/>
                </a:solidFill>
              </a:rPr>
              <a:t>        </a:t>
            </a:r>
            <a:r>
              <a:rPr lang="en-US" altLang="ko-KR" sz="900" i="1" dirty="0" smtClean="0">
                <a:solidFill>
                  <a:srgbClr val="00B050"/>
                </a:solidFill>
                <a:hlinkClick r:id="rId5"/>
              </a:rPr>
              <a:t>https</a:t>
            </a:r>
            <a:r>
              <a:rPr lang="en-US" altLang="ko-KR" sz="900" i="1" dirty="0">
                <a:solidFill>
                  <a:srgbClr val="00B050"/>
                </a:solidFill>
                <a:hlinkClick r:id="rId5"/>
              </a:rPr>
              <a:t>://</a:t>
            </a:r>
            <a:r>
              <a:rPr lang="en-US" altLang="ko-KR" sz="900" i="1" dirty="0" smtClean="0">
                <a:solidFill>
                  <a:srgbClr val="00B050"/>
                </a:solidFill>
                <a:hlinkClick r:id="rId5"/>
              </a:rPr>
              <a:t>scoutapm.com/blog/understanding-load-averages-ja</a:t>
            </a:r>
            <a:endParaRPr lang="en-US" altLang="ko-KR" sz="900" i="1" dirty="0" smtClean="0">
              <a:solidFill>
                <a:srgbClr val="00B050"/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2062" y="3555303"/>
            <a:ext cx="3884971" cy="1630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826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CPU usage : </a:t>
            </a:r>
            <a:r>
              <a:rPr lang="en-US" altLang="ko-KR" dirty="0" smtClean="0"/>
              <a:t>process </a:t>
            </a:r>
            <a:r>
              <a:rPr lang="ko-KR" altLang="en-US" dirty="0" smtClean="0"/>
              <a:t>이해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AA5A0-BEA2-409C-BCC5-CF0E0B4BF042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651647" y="1875770"/>
            <a:ext cx="1959191" cy="315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9900" b="1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?</a:t>
            </a:r>
            <a:endParaRPr lang="ko-KR" altLang="en-US" sz="19900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 rot="650211">
            <a:off x="1285154" y="2002549"/>
            <a:ext cx="26883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400" dirty="0" smtClean="0"/>
              <a:t>CPU Usage  : system</a:t>
            </a:r>
            <a:endParaRPr lang="ko-KR" alt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1732170" y="3151654"/>
            <a:ext cx="19736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/>
              <a:t>Task Runnable</a:t>
            </a:r>
            <a:endParaRPr lang="ko-KR" altLang="en-US" sz="2400" dirty="0"/>
          </a:p>
        </p:txBody>
      </p:sp>
      <p:sp>
        <p:nvSpPr>
          <p:cNvPr id="8" name="TextBox 7"/>
          <p:cNvSpPr txBox="1"/>
          <p:nvPr/>
        </p:nvSpPr>
        <p:spPr>
          <a:xfrm rot="19875347">
            <a:off x="1443788" y="4478947"/>
            <a:ext cx="27258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/>
              <a:t>Task Uninterruptible</a:t>
            </a:r>
            <a:endParaRPr lang="ko-KR" altLang="en-US" sz="2400" dirty="0"/>
          </a:p>
        </p:txBody>
      </p:sp>
      <p:sp>
        <p:nvSpPr>
          <p:cNvPr id="9" name="TextBox 8"/>
          <p:cNvSpPr txBox="1"/>
          <p:nvPr/>
        </p:nvSpPr>
        <p:spPr>
          <a:xfrm rot="20081226">
            <a:off x="5345813" y="1922724"/>
            <a:ext cx="22964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/>
              <a:t>CPU Usage : user</a:t>
            </a:r>
            <a:endParaRPr lang="ko-KR" alt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5692744" y="2991460"/>
            <a:ext cx="12506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/>
              <a:t>Task Idle</a:t>
            </a:r>
            <a:endParaRPr lang="ko-KR" altLang="en-US" sz="2400" dirty="0"/>
          </a:p>
        </p:txBody>
      </p:sp>
      <p:sp>
        <p:nvSpPr>
          <p:cNvPr id="11" name="TextBox 10"/>
          <p:cNvSpPr txBox="1"/>
          <p:nvPr/>
        </p:nvSpPr>
        <p:spPr>
          <a:xfrm rot="925440">
            <a:off x="5562836" y="4019951"/>
            <a:ext cx="10638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/>
              <a:t>Thread</a:t>
            </a:r>
            <a:endParaRPr lang="ko-KR" altLang="en-US" sz="2400" dirty="0"/>
          </a:p>
        </p:txBody>
      </p:sp>
      <p:sp>
        <p:nvSpPr>
          <p:cNvPr id="12" name="TextBox 11"/>
          <p:cNvSpPr txBox="1"/>
          <p:nvPr/>
        </p:nvSpPr>
        <p:spPr>
          <a:xfrm>
            <a:off x="3992948" y="4799647"/>
            <a:ext cx="1426994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2400" dirty="0" smtClean="0"/>
              <a:t>Scheduler</a:t>
            </a:r>
            <a:endParaRPr lang="ko-KR" altLang="en-US" sz="2400" dirty="0"/>
          </a:p>
        </p:txBody>
      </p:sp>
      <p:sp>
        <p:nvSpPr>
          <p:cNvPr id="13" name="TextBox 12"/>
          <p:cNvSpPr txBox="1"/>
          <p:nvPr/>
        </p:nvSpPr>
        <p:spPr>
          <a:xfrm rot="16200000">
            <a:off x="3887618" y="1475099"/>
            <a:ext cx="1307217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2400" dirty="0" smtClean="0"/>
              <a:t>interrupt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544118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1800" dirty="0" smtClean="0"/>
              <a:t>프로세스</a:t>
            </a:r>
            <a:r>
              <a:rPr lang="en-US" altLang="ko-KR" sz="1800" dirty="0" smtClean="0"/>
              <a:t>(task)</a:t>
            </a:r>
            <a:r>
              <a:rPr lang="ko-KR" altLang="en-US" sz="1800" dirty="0" smtClean="0"/>
              <a:t>란 </a:t>
            </a:r>
            <a:r>
              <a:rPr lang="en-US" altLang="ko-KR" sz="1800" dirty="0" smtClean="0"/>
              <a:t>?</a:t>
            </a:r>
          </a:p>
          <a:p>
            <a:pPr lvl="1"/>
            <a:r>
              <a:rPr lang="ko-KR" altLang="en-US" sz="1600" dirty="0" err="1" smtClean="0"/>
              <a:t>리눅스</a:t>
            </a:r>
            <a:r>
              <a:rPr lang="ko-KR" altLang="en-US" sz="1600" dirty="0" smtClean="0"/>
              <a:t> 시스템에서 메모리에 상주하며 실행 중인 프로그램</a:t>
            </a:r>
            <a:endParaRPr lang="en-US" altLang="ko-KR" sz="1600" dirty="0" smtClean="0"/>
          </a:p>
          <a:p>
            <a:pPr lvl="1"/>
            <a:r>
              <a:rPr lang="ko-KR" altLang="en-US" sz="1600" dirty="0" smtClean="0"/>
              <a:t>스케줄링의 단위</a:t>
            </a:r>
            <a:r>
              <a:rPr lang="en-US" altLang="ko-KR" sz="1600" dirty="0"/>
              <a:t> </a:t>
            </a:r>
            <a:r>
              <a:rPr lang="en-US" altLang="ko-KR" sz="1600" dirty="0" smtClean="0"/>
              <a:t>: context switching</a:t>
            </a:r>
          </a:p>
          <a:p>
            <a:pPr lvl="1"/>
            <a:r>
              <a:rPr lang="en-US" altLang="ko-KR" sz="1600" dirty="0" err="1" smtClean="0"/>
              <a:t>task_structure</a:t>
            </a:r>
            <a:r>
              <a:rPr lang="en-US" altLang="ko-KR" sz="1600" dirty="0" smtClean="0"/>
              <a:t> : </a:t>
            </a:r>
            <a:r>
              <a:rPr lang="ko-KR" altLang="en-US" sz="1600" dirty="0" smtClean="0"/>
              <a:t>프로세스를 관리하는 자료구조</a:t>
            </a:r>
            <a:r>
              <a:rPr lang="en-US" altLang="ko-KR" sz="1600" dirty="0" smtClean="0"/>
              <a:t>(task descriptor)</a:t>
            </a:r>
            <a:br>
              <a:rPr lang="en-US" altLang="ko-KR" sz="1600" dirty="0" smtClean="0"/>
            </a:br>
            <a:r>
              <a:rPr lang="en-US" altLang="ko-KR" sz="1600" dirty="0" err="1" smtClean="0"/>
              <a:t>pid</a:t>
            </a:r>
            <a:r>
              <a:rPr lang="en-US" altLang="ko-KR" sz="1600" dirty="0" smtClean="0"/>
              <a:t>/</a:t>
            </a:r>
            <a:r>
              <a:rPr lang="en-US" altLang="ko-KR" sz="1600" dirty="0" err="1" smtClean="0"/>
              <a:t>ppid</a:t>
            </a:r>
            <a:r>
              <a:rPr lang="en-US" altLang="ko-KR" sz="1600" dirty="0" smtClean="0"/>
              <a:t> , </a:t>
            </a:r>
            <a:r>
              <a:rPr lang="ko-KR" altLang="en-US" sz="1600" smtClean="0"/>
              <a:t>각종 </a:t>
            </a:r>
            <a:r>
              <a:rPr lang="en-US" altLang="ko-KR" sz="1600" dirty="0" smtClean="0"/>
              <a:t>status</a:t>
            </a:r>
            <a:r>
              <a:rPr lang="ko-KR" altLang="en-US" sz="1600" smtClean="0"/>
              <a:t>를 관리함</a:t>
            </a:r>
            <a:endParaRPr lang="en-US" altLang="ko-KR" sz="1600" dirty="0" smtClean="0"/>
          </a:p>
          <a:p>
            <a:pPr lvl="1"/>
            <a:r>
              <a:rPr lang="en-US" altLang="ko-KR" sz="1600" dirty="0" err="1" smtClean="0"/>
              <a:t>thread_info</a:t>
            </a:r>
            <a:r>
              <a:rPr lang="en-US" altLang="ko-KR" sz="1600" dirty="0" smtClean="0"/>
              <a:t> : </a:t>
            </a:r>
            <a:r>
              <a:rPr lang="ko-KR" altLang="en-US" sz="1600" dirty="0" smtClean="0"/>
              <a:t>프로세스의 </a:t>
            </a:r>
            <a:r>
              <a:rPr lang="ko-KR" altLang="en-US" sz="1600" smtClean="0"/>
              <a:t>흐름을 표현</a:t>
            </a:r>
            <a:r>
              <a:rPr lang="en-US" altLang="ko-KR" sz="1600" dirty="0" smtClean="0"/>
              <a:t>(Context Switching, Regis</a:t>
            </a:r>
            <a:br>
              <a:rPr lang="en-US" altLang="ko-KR" sz="1600" dirty="0" smtClean="0"/>
            </a:br>
            <a:r>
              <a:rPr lang="en-US" altLang="ko-KR" sz="1600" dirty="0" err="1" smtClean="0"/>
              <a:t>ters</a:t>
            </a:r>
            <a:r>
              <a:rPr lang="en-US" altLang="ko-KR" sz="1600" dirty="0" smtClean="0"/>
              <a:t> </a:t>
            </a:r>
            <a:r>
              <a:rPr lang="ko-KR" altLang="en-US" sz="1600" smtClean="0"/>
              <a:t>정보 포함</a:t>
            </a:r>
            <a:r>
              <a:rPr lang="en-US" altLang="ko-KR" sz="1600" dirty="0" smtClean="0"/>
              <a:t>)</a:t>
            </a:r>
          </a:p>
          <a:p>
            <a:endParaRPr lang="en-US" altLang="ko-KR" sz="1800" dirty="0" smtClean="0"/>
          </a:p>
          <a:p>
            <a:endParaRPr lang="en-US" altLang="ko-KR" sz="1800" dirty="0" smtClean="0"/>
          </a:p>
          <a:p>
            <a:r>
              <a:rPr lang="ko-KR" altLang="en-US" sz="1800" dirty="0" smtClean="0"/>
              <a:t>경량프로세스</a:t>
            </a:r>
            <a:r>
              <a:rPr lang="en-US" altLang="ko-KR" sz="1800" dirty="0" smtClean="0"/>
              <a:t>(thread) </a:t>
            </a:r>
            <a:r>
              <a:rPr lang="ko-KR" altLang="en-US" sz="1800" dirty="0" smtClean="0"/>
              <a:t>란</a:t>
            </a:r>
            <a:r>
              <a:rPr lang="en-US" altLang="ko-KR" sz="1800" dirty="0" smtClean="0"/>
              <a:t>?</a:t>
            </a:r>
          </a:p>
          <a:p>
            <a:pPr lvl="1"/>
            <a:r>
              <a:rPr lang="ko-KR" altLang="en-US" sz="1600" dirty="0" err="1" smtClean="0"/>
              <a:t>커널내에서는</a:t>
            </a:r>
            <a:r>
              <a:rPr lang="ko-KR" altLang="en-US" sz="1600" dirty="0" smtClean="0"/>
              <a:t> </a:t>
            </a:r>
            <a:r>
              <a:rPr lang="en-US" altLang="ko-KR" sz="1600" dirty="0" err="1" smtClean="0"/>
              <a:t>Porcess</a:t>
            </a:r>
            <a:r>
              <a:rPr lang="ko-KR" altLang="en-US" sz="1600" smtClean="0"/>
              <a:t>랑 같은 자료구조를 사용</a:t>
            </a:r>
            <a:r>
              <a:rPr lang="en-US" altLang="ko-KR" sz="1600" dirty="0" smtClean="0"/>
              <a:t>(</a:t>
            </a:r>
            <a:r>
              <a:rPr lang="en-US" altLang="ko-KR" sz="1600" dirty="0" err="1" smtClean="0"/>
              <a:t>task_structure</a:t>
            </a:r>
            <a:r>
              <a:rPr lang="en-US" altLang="ko-KR" sz="1600" dirty="0" smtClean="0"/>
              <a:t>, </a:t>
            </a:r>
            <a:r>
              <a:rPr lang="en-US" altLang="ko-KR" sz="1600" dirty="0" err="1" smtClean="0"/>
              <a:t>thread_info</a:t>
            </a:r>
            <a:r>
              <a:rPr lang="en-US" altLang="ko-KR" sz="1600" dirty="0" smtClean="0"/>
              <a:t>)</a:t>
            </a:r>
          </a:p>
          <a:p>
            <a:pPr lvl="1"/>
            <a:r>
              <a:rPr lang="ko-KR" altLang="en-US" sz="1600" dirty="0" smtClean="0"/>
              <a:t>자신이 속한 프로세스의  메모리</a:t>
            </a:r>
            <a:r>
              <a:rPr lang="en-US" altLang="ko-KR" sz="1600" dirty="0" smtClean="0"/>
              <a:t>, </a:t>
            </a:r>
            <a:r>
              <a:rPr lang="ko-KR" altLang="en-US" sz="1600" smtClean="0"/>
              <a:t>파일 </a:t>
            </a:r>
            <a:r>
              <a:rPr lang="ko-KR" altLang="en-US" sz="1600" dirty="0" err="1" smtClean="0"/>
              <a:t>디스크립터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파일 및 시그널 정도 등에 대한 주소 공간 공유 </a:t>
            </a:r>
            <a:r>
              <a:rPr lang="en-US" altLang="ko-KR" sz="1600" dirty="0" smtClean="0">
                <a:sym typeface="Wingdings" panose="05000000000000000000" pitchFamily="2" charset="2"/>
              </a:rPr>
              <a:t> context switching </a:t>
            </a:r>
            <a:r>
              <a:rPr lang="ko-KR" altLang="en-US" sz="1600" dirty="0" smtClean="0">
                <a:sym typeface="Wingdings" panose="05000000000000000000" pitchFamily="2" charset="2"/>
              </a:rPr>
              <a:t>이 가벼워짐</a:t>
            </a:r>
            <a:endParaRPr lang="en-US" altLang="ko-KR" sz="1600" dirty="0" smtClean="0">
              <a:sym typeface="Wingdings" panose="05000000000000000000" pitchFamily="2" charset="2"/>
            </a:endParaRPr>
          </a:p>
          <a:p>
            <a:pPr lvl="1"/>
            <a:r>
              <a:rPr lang="ko-KR" altLang="en-US" sz="1600" b="1" dirty="0" smtClean="0">
                <a:sym typeface="Wingdings" panose="05000000000000000000" pitchFamily="2" charset="2"/>
              </a:rPr>
              <a:t>주의 </a:t>
            </a:r>
            <a:r>
              <a:rPr lang="en-US" altLang="ko-KR" sz="1600" b="1" dirty="0" smtClean="0">
                <a:sym typeface="Wingdings" panose="05000000000000000000" pitchFamily="2" charset="2"/>
              </a:rPr>
              <a:t>!!</a:t>
            </a:r>
            <a:r>
              <a:rPr lang="en-US" altLang="ko-KR" sz="1600" dirty="0" smtClean="0">
                <a:sym typeface="Wingdings" panose="05000000000000000000" pitchFamily="2" charset="2"/>
              </a:rPr>
              <a:t> </a:t>
            </a:r>
          </a:p>
          <a:p>
            <a:pPr lvl="2"/>
            <a:r>
              <a:rPr lang="ko-KR" altLang="en-US" sz="1400" dirty="0" smtClean="0">
                <a:sym typeface="Wingdings" panose="05000000000000000000" pitchFamily="2" charset="2"/>
              </a:rPr>
              <a:t>동기화 </a:t>
            </a:r>
            <a:r>
              <a:rPr lang="en-US" altLang="ko-KR" sz="1400" dirty="0" smtClean="0">
                <a:sym typeface="Wingdings" panose="05000000000000000000" pitchFamily="2" charset="2"/>
              </a:rPr>
              <a:t> </a:t>
            </a:r>
            <a:r>
              <a:rPr lang="ko-KR" altLang="en-US" sz="1400" dirty="0" smtClean="0">
                <a:sym typeface="Wingdings" panose="05000000000000000000" pitchFamily="2" charset="2"/>
              </a:rPr>
              <a:t>같은 주소 공간 침범</a:t>
            </a:r>
            <a:endParaRPr lang="en-US" altLang="ko-KR" sz="1400" dirty="0" smtClean="0">
              <a:sym typeface="Wingdings" panose="05000000000000000000" pitchFamily="2" charset="2"/>
            </a:endParaRPr>
          </a:p>
          <a:p>
            <a:pPr lvl="2"/>
            <a:r>
              <a:rPr lang="en-US" altLang="ko-KR" sz="1400" dirty="0" smtClean="0"/>
              <a:t>Deadlock</a:t>
            </a:r>
            <a:endParaRPr lang="ko-KR" altLang="en-US" sz="14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CPU usage : process </a:t>
            </a:r>
            <a:r>
              <a:rPr lang="ko-KR" altLang="en-US" dirty="0"/>
              <a:t>이해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AA5A0-BEA2-409C-BCC5-CF0E0B4BF042}" type="slidenum">
              <a:rPr lang="ko-KR" altLang="en-US" smtClean="0"/>
              <a:t>15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2123" y="1155383"/>
            <a:ext cx="2008848" cy="1804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451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399328" y="908613"/>
            <a:ext cx="4461430" cy="5268350"/>
          </a:xfrm>
          <a:ln>
            <a:noFill/>
          </a:ln>
        </p:spPr>
        <p:txBody>
          <a:bodyPr>
            <a:normAutofit lnSpcReduction="10000"/>
          </a:bodyPr>
          <a:lstStyle/>
          <a:p>
            <a:r>
              <a:rPr lang="en-US" altLang="ko-KR" dirty="0" err="1" smtClean="0"/>
              <a:t>ps</a:t>
            </a:r>
            <a:r>
              <a:rPr lang="en-US" altLang="ko-KR" dirty="0" smtClean="0"/>
              <a:t> –</a:t>
            </a:r>
            <a:r>
              <a:rPr lang="en-US" altLang="ko-KR" dirty="0" err="1" smtClean="0"/>
              <a:t>ely</a:t>
            </a:r>
            <a:r>
              <a:rPr lang="en-US" altLang="ko-KR" dirty="0" smtClean="0"/>
              <a:t> : </a:t>
            </a:r>
            <a:r>
              <a:rPr lang="ko-KR" altLang="en-US" dirty="0" smtClean="0"/>
              <a:t>프로세스의 </a:t>
            </a:r>
            <a:r>
              <a:rPr lang="ko-KR" altLang="en-US" smtClean="0"/>
              <a:t>정보를 확인</a:t>
            </a:r>
            <a:endParaRPr lang="en-US" altLang="ko-KR" sz="1200" dirty="0" smtClean="0">
              <a:solidFill>
                <a:srgbClr val="FFC000"/>
              </a:solidFill>
            </a:endParaRPr>
          </a:p>
          <a:p>
            <a:pPr marL="0" indent="0">
              <a:buNone/>
            </a:pPr>
            <a:r>
              <a:rPr lang="en-US" altLang="ko-KR" sz="1200" dirty="0" smtClean="0"/>
              <a:t>S : </a:t>
            </a:r>
            <a:r>
              <a:rPr lang="ko-KR" altLang="en-US" sz="1200" dirty="0" smtClean="0"/>
              <a:t>프로세스 상태</a:t>
            </a:r>
            <a:endParaRPr lang="en-US" altLang="ko-KR" sz="1200" dirty="0" smtClean="0"/>
          </a:p>
          <a:p>
            <a:pPr marL="0" indent="0">
              <a:buNone/>
            </a:pPr>
            <a:r>
              <a:rPr lang="en-US" altLang="ko-KR" sz="1200" dirty="0" smtClean="0"/>
              <a:t>PID : </a:t>
            </a:r>
            <a:r>
              <a:rPr lang="ko-KR" altLang="en-US" sz="1200" dirty="0" smtClean="0"/>
              <a:t>프로세스의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고유</a:t>
            </a:r>
            <a:r>
              <a:rPr lang="en-US" altLang="ko-KR" sz="1200" dirty="0" smtClean="0"/>
              <a:t> ID</a:t>
            </a:r>
            <a:endParaRPr lang="en-US" altLang="ko-KR" sz="1200" dirty="0"/>
          </a:p>
          <a:p>
            <a:pPr marL="0" indent="0">
              <a:buNone/>
            </a:pPr>
            <a:r>
              <a:rPr lang="en-US" altLang="ko-KR" sz="1200" dirty="0" smtClean="0"/>
              <a:t>PPID : </a:t>
            </a:r>
            <a:r>
              <a:rPr lang="ko-KR" altLang="en-US" sz="1200" dirty="0" smtClean="0"/>
              <a:t>프로세스의 부모 </a:t>
            </a:r>
            <a:r>
              <a:rPr lang="en-US" altLang="ko-KR" sz="1200" dirty="0" smtClean="0"/>
              <a:t>PID</a:t>
            </a:r>
          </a:p>
          <a:p>
            <a:pPr marL="0" indent="0">
              <a:buNone/>
            </a:pPr>
            <a:r>
              <a:rPr lang="en-US" altLang="ko-KR" sz="1200" dirty="0" smtClean="0"/>
              <a:t>C : CPU usage</a:t>
            </a:r>
          </a:p>
          <a:p>
            <a:pPr marL="0" indent="0">
              <a:buNone/>
            </a:pPr>
            <a:r>
              <a:rPr lang="en-US" altLang="ko-KR" sz="1200" dirty="0" smtClean="0"/>
              <a:t>PRI : Priority</a:t>
            </a:r>
          </a:p>
          <a:p>
            <a:pPr marL="0" indent="0">
              <a:buNone/>
            </a:pPr>
            <a:r>
              <a:rPr lang="en-US" altLang="ko-KR" sz="1200" dirty="0" smtClean="0"/>
              <a:t>NI : Nice </a:t>
            </a:r>
            <a:endParaRPr lang="en-US" altLang="ko-KR" sz="1200" dirty="0"/>
          </a:p>
          <a:p>
            <a:pPr marL="0" indent="0">
              <a:buNone/>
            </a:pPr>
            <a:r>
              <a:rPr lang="en-US" altLang="ko-KR" sz="1200" dirty="0" smtClean="0"/>
              <a:t>RSS(KB) : </a:t>
            </a:r>
            <a:r>
              <a:rPr lang="ko-KR" altLang="en-US" sz="1200" smtClean="0"/>
              <a:t>실제 상주중인 </a:t>
            </a:r>
            <a:r>
              <a:rPr lang="en-US" altLang="ko-KR" sz="1200" dirty="0" smtClean="0"/>
              <a:t>Memory</a:t>
            </a:r>
          </a:p>
          <a:p>
            <a:pPr marL="0" indent="0">
              <a:buNone/>
            </a:pPr>
            <a:r>
              <a:rPr lang="en-US" altLang="ko-KR" sz="1200" dirty="0" smtClean="0"/>
              <a:t>SZ(KB): </a:t>
            </a:r>
            <a:r>
              <a:rPr lang="ko-KR" altLang="en-US" sz="1200" dirty="0" smtClean="0"/>
              <a:t>가상 메모리</a:t>
            </a:r>
            <a:endParaRPr lang="en-US" altLang="ko-KR" sz="1200" dirty="0" smtClean="0"/>
          </a:p>
          <a:p>
            <a:pPr marL="0" indent="0">
              <a:buNone/>
            </a:pPr>
            <a:r>
              <a:rPr lang="en-US" altLang="ko-KR" sz="1200" dirty="0" smtClean="0"/>
              <a:t>WCHAN : </a:t>
            </a:r>
            <a:r>
              <a:rPr lang="ko-KR" altLang="en-US" sz="1200" dirty="0" smtClean="0"/>
              <a:t>프로세스가 실행 중인 </a:t>
            </a:r>
            <a:r>
              <a:rPr lang="ko-KR" altLang="en-US" sz="1200" dirty="0" err="1" smtClean="0"/>
              <a:t>커널</a:t>
            </a:r>
            <a:r>
              <a:rPr lang="ko-KR" altLang="en-US" sz="1200" dirty="0" smtClean="0"/>
              <a:t> 루틴 </a:t>
            </a:r>
            <a:r>
              <a:rPr lang="en-US" altLang="ko-KR" sz="1200" dirty="0" smtClean="0"/>
              <a:t>(waiting channel)</a:t>
            </a:r>
          </a:p>
          <a:p>
            <a:pPr marL="0" indent="0">
              <a:buNone/>
            </a:pPr>
            <a:r>
              <a:rPr lang="en-US" altLang="ko-KR" sz="1200" dirty="0" smtClean="0"/>
              <a:t>TTY : </a:t>
            </a:r>
            <a:r>
              <a:rPr lang="ko-KR" altLang="en-US" sz="1200" dirty="0" smtClean="0"/>
              <a:t>프로세스가 실행 된 터미널</a:t>
            </a:r>
            <a:endParaRPr lang="en-US" altLang="ko-KR" sz="1200" dirty="0" smtClean="0"/>
          </a:p>
          <a:p>
            <a:pPr marL="0" indent="0">
              <a:buNone/>
            </a:pPr>
            <a:r>
              <a:rPr lang="en-US" altLang="ko-KR" sz="1200" dirty="0" smtClean="0"/>
              <a:t>TIME : CPU</a:t>
            </a:r>
            <a:r>
              <a:rPr lang="ko-KR" altLang="en-US" sz="1200" dirty="0" smtClean="0"/>
              <a:t>를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사용한 시간</a:t>
            </a:r>
            <a:endParaRPr lang="en-US" altLang="ko-KR" sz="1200" dirty="0" smtClean="0"/>
          </a:p>
          <a:p>
            <a:pPr marL="0" indent="0">
              <a:buNone/>
            </a:pPr>
            <a:r>
              <a:rPr lang="en-US" altLang="ko-KR" sz="1200" dirty="0" smtClean="0"/>
              <a:t>CMD : Process </a:t>
            </a:r>
            <a:r>
              <a:rPr lang="ko-KR" altLang="en-US" sz="1200" dirty="0" smtClean="0"/>
              <a:t>이름</a:t>
            </a:r>
            <a:endParaRPr lang="en-US" altLang="ko-KR" sz="1200" dirty="0" smtClean="0"/>
          </a:p>
          <a:p>
            <a:pPr lvl="0"/>
            <a:endParaRPr lang="en-US" altLang="ko-KR" dirty="0" smtClean="0">
              <a:solidFill>
                <a:prstClr val="black"/>
              </a:solidFill>
            </a:endParaRPr>
          </a:p>
          <a:p>
            <a:pPr lvl="0"/>
            <a:r>
              <a:rPr lang="en-US" altLang="ko-KR" dirty="0" smtClean="0">
                <a:solidFill>
                  <a:prstClr val="black"/>
                </a:solidFill>
              </a:rPr>
              <a:t>PPID </a:t>
            </a:r>
            <a:r>
              <a:rPr lang="ko-KR" altLang="en-US" dirty="0" smtClean="0">
                <a:solidFill>
                  <a:prstClr val="black"/>
                </a:solidFill>
              </a:rPr>
              <a:t>를 통해 프로세스의 상관 </a:t>
            </a:r>
            <a:r>
              <a:rPr lang="ko-KR" altLang="en-US" smtClean="0">
                <a:solidFill>
                  <a:prstClr val="black"/>
                </a:solidFill>
              </a:rPr>
              <a:t>관계를 파악 할 수 있음</a:t>
            </a:r>
            <a:endParaRPr lang="en-US" altLang="ko-KR" dirty="0">
              <a:solidFill>
                <a:prstClr val="black"/>
              </a:solidFill>
            </a:endParaRPr>
          </a:p>
          <a:p>
            <a:pPr marL="0" indent="0">
              <a:buNone/>
            </a:pPr>
            <a:endParaRPr lang="en-US" altLang="ko-KR" sz="1200" dirty="0" smtClean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CPU usage : process </a:t>
            </a:r>
            <a:r>
              <a:rPr lang="ko-KR" altLang="en-US" smtClean="0"/>
              <a:t>정보 확인</a:t>
            </a:r>
            <a:r>
              <a:rPr lang="en-US" altLang="ko-KR" dirty="0" smtClean="0"/>
              <a:t>(</a:t>
            </a:r>
            <a:r>
              <a:rPr lang="ko-KR" altLang="en-US" smtClean="0"/>
              <a:t>실습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AA5A0-BEA2-409C-BCC5-CF0E0B4BF042}" type="slidenum">
              <a:rPr lang="ko-KR" altLang="en-US" smtClean="0"/>
              <a:t>16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7701" y="979322"/>
            <a:ext cx="4396263" cy="4157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287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r>
              <a:rPr lang="en-US" altLang="ko-KR" dirty="0" err="1" smtClean="0"/>
              <a:t>ps</a:t>
            </a:r>
            <a:r>
              <a:rPr lang="en-US" altLang="ko-KR" dirty="0" smtClean="0"/>
              <a:t> –</a:t>
            </a:r>
            <a:r>
              <a:rPr lang="en-US" altLang="ko-KR" dirty="0" err="1" smtClean="0"/>
              <a:t>eLf</a:t>
            </a:r>
            <a:r>
              <a:rPr lang="en-US" altLang="ko-KR" dirty="0" smtClean="0"/>
              <a:t> : </a:t>
            </a:r>
            <a:r>
              <a:rPr lang="ko-KR" altLang="en-US" dirty="0" err="1" smtClean="0"/>
              <a:t>스레드</a:t>
            </a:r>
            <a:r>
              <a:rPr lang="ko-KR" altLang="en-US" dirty="0" smtClean="0"/>
              <a:t> 정보 확인</a:t>
            </a:r>
            <a:endParaRPr lang="en-US" altLang="ko-KR" dirty="0" smtClean="0"/>
          </a:p>
          <a:p>
            <a:pPr marL="0" lvl="0" indent="0">
              <a:buNone/>
            </a:pPr>
            <a:r>
              <a:rPr lang="en-US" altLang="ko-KR" sz="1200" dirty="0" smtClean="0">
                <a:solidFill>
                  <a:prstClr val="black"/>
                </a:solidFill>
              </a:rPr>
              <a:t>LWP </a:t>
            </a:r>
            <a:r>
              <a:rPr lang="en-US" altLang="ko-KR" sz="1200" dirty="0">
                <a:solidFill>
                  <a:prstClr val="black"/>
                </a:solidFill>
              </a:rPr>
              <a:t>: </a:t>
            </a:r>
            <a:r>
              <a:rPr lang="en-US" altLang="ko-KR" sz="1200" dirty="0" smtClean="0">
                <a:solidFill>
                  <a:prstClr val="black"/>
                </a:solidFill>
              </a:rPr>
              <a:t>Light Weight Process ID</a:t>
            </a:r>
            <a:endParaRPr lang="en-US" altLang="ko-KR" sz="1200" dirty="0">
              <a:solidFill>
                <a:prstClr val="black"/>
              </a:solidFill>
            </a:endParaRPr>
          </a:p>
          <a:p>
            <a:pPr marL="0" lvl="0" indent="0">
              <a:buNone/>
            </a:pPr>
            <a:r>
              <a:rPr lang="en-US" altLang="ko-KR" sz="1200" dirty="0" smtClean="0">
                <a:solidFill>
                  <a:prstClr val="black"/>
                </a:solidFill>
              </a:rPr>
              <a:t>NLWP : thread </a:t>
            </a:r>
            <a:r>
              <a:rPr lang="ko-KR" altLang="en-US" sz="1200" dirty="0" smtClean="0">
                <a:solidFill>
                  <a:prstClr val="black"/>
                </a:solidFill>
              </a:rPr>
              <a:t>개수</a:t>
            </a:r>
            <a:endParaRPr lang="en-US" altLang="ko-KR" sz="1200" dirty="0">
              <a:solidFill>
                <a:prstClr val="black"/>
              </a:solidFill>
            </a:endParaRPr>
          </a:p>
          <a:p>
            <a:pPr marL="0" lvl="0" indent="0">
              <a:buNone/>
            </a:pPr>
            <a:r>
              <a:rPr lang="en-US" altLang="ko-KR" sz="1200" dirty="0">
                <a:solidFill>
                  <a:prstClr val="black"/>
                </a:solidFill>
              </a:rPr>
              <a:t>PPID : </a:t>
            </a:r>
            <a:r>
              <a:rPr lang="ko-KR" altLang="en-US" sz="1200" dirty="0">
                <a:solidFill>
                  <a:prstClr val="black"/>
                </a:solidFill>
              </a:rPr>
              <a:t>프로세스의 부모 </a:t>
            </a:r>
            <a:r>
              <a:rPr lang="en-US" altLang="ko-KR" sz="1200" dirty="0">
                <a:solidFill>
                  <a:prstClr val="black"/>
                </a:solidFill>
              </a:rPr>
              <a:t>PID</a:t>
            </a:r>
          </a:p>
          <a:p>
            <a:pPr marL="0" lvl="0" indent="0">
              <a:buNone/>
            </a:pPr>
            <a:r>
              <a:rPr lang="en-US" altLang="ko-KR" sz="1200" dirty="0" smtClean="0">
                <a:solidFill>
                  <a:prstClr val="black"/>
                </a:solidFill>
              </a:rPr>
              <a:t>STIME :</a:t>
            </a:r>
            <a:r>
              <a:rPr lang="ko-KR" altLang="en-US" sz="1200" dirty="0" smtClean="0">
                <a:solidFill>
                  <a:prstClr val="black"/>
                </a:solidFill>
              </a:rPr>
              <a:t>프로세스 시작 시간</a:t>
            </a:r>
            <a:endParaRPr lang="en-US" altLang="ko-KR" sz="1200" dirty="0" smtClean="0">
              <a:solidFill>
                <a:prstClr val="black"/>
              </a:solidFill>
            </a:endParaRPr>
          </a:p>
          <a:p>
            <a:pPr marL="0" lvl="0" indent="0">
              <a:buNone/>
            </a:pPr>
            <a:endParaRPr lang="en-US" altLang="ko-KR" sz="1200" dirty="0">
              <a:solidFill>
                <a:prstClr val="black"/>
              </a:solidFill>
            </a:endParaRPr>
          </a:p>
          <a:p>
            <a:pPr marL="0" lvl="0" indent="0">
              <a:buNone/>
            </a:pPr>
            <a:endParaRPr lang="en-US" altLang="ko-KR" sz="1200" dirty="0" smtClean="0">
              <a:solidFill>
                <a:prstClr val="black"/>
              </a:solidFill>
            </a:endParaRPr>
          </a:p>
          <a:p>
            <a:pPr marL="0" lvl="0" indent="0">
              <a:buNone/>
            </a:pPr>
            <a:endParaRPr lang="en-US" altLang="ko-KR" sz="1200" dirty="0">
              <a:solidFill>
                <a:prstClr val="black"/>
              </a:solidFill>
            </a:endParaRPr>
          </a:p>
          <a:p>
            <a:pPr marL="0" lvl="0" indent="0">
              <a:buNone/>
            </a:pPr>
            <a:endParaRPr lang="en-US" altLang="ko-KR" sz="1200" dirty="0" smtClean="0">
              <a:solidFill>
                <a:prstClr val="black"/>
              </a:solidFill>
            </a:endParaRPr>
          </a:p>
          <a:p>
            <a:pPr lvl="0"/>
            <a:r>
              <a:rPr lang="en-US" altLang="ko-KR" dirty="0" err="1">
                <a:solidFill>
                  <a:prstClr val="black"/>
                </a:solidFill>
              </a:rPr>
              <a:t>ps</a:t>
            </a:r>
            <a:r>
              <a:rPr lang="en-US" altLang="ko-KR" dirty="0">
                <a:solidFill>
                  <a:prstClr val="black"/>
                </a:solidFill>
              </a:rPr>
              <a:t> –</a:t>
            </a:r>
            <a:r>
              <a:rPr lang="en-US" altLang="ko-KR" dirty="0" err="1" smtClean="0">
                <a:solidFill>
                  <a:prstClr val="black"/>
                </a:solidFill>
              </a:rPr>
              <a:t>ejH</a:t>
            </a:r>
            <a:r>
              <a:rPr lang="en-US" altLang="ko-KR" dirty="0" smtClean="0">
                <a:solidFill>
                  <a:prstClr val="black"/>
                </a:solidFill>
              </a:rPr>
              <a:t> </a:t>
            </a:r>
            <a:r>
              <a:rPr lang="en-US" altLang="ko-KR" dirty="0">
                <a:solidFill>
                  <a:prstClr val="black"/>
                </a:solidFill>
              </a:rPr>
              <a:t>: </a:t>
            </a:r>
            <a:r>
              <a:rPr lang="ko-KR" altLang="en-US" dirty="0" smtClean="0">
                <a:solidFill>
                  <a:prstClr val="black"/>
                </a:solidFill>
              </a:rPr>
              <a:t>프로세스 부모 자식 관계 확인</a:t>
            </a:r>
            <a:endParaRPr lang="en-US" altLang="ko-KR" dirty="0" smtClean="0">
              <a:solidFill>
                <a:prstClr val="black"/>
              </a:solidFill>
            </a:endParaRPr>
          </a:p>
          <a:p>
            <a:pPr marL="0" lvl="0" indent="0">
              <a:buNone/>
            </a:pPr>
            <a:r>
              <a:rPr lang="en-US" altLang="ko-KR" sz="1200" dirty="0" smtClean="0">
                <a:solidFill>
                  <a:prstClr val="black"/>
                </a:solidFill>
              </a:rPr>
              <a:t>PGID </a:t>
            </a:r>
            <a:r>
              <a:rPr lang="en-US" altLang="ko-KR" sz="1200" dirty="0">
                <a:solidFill>
                  <a:prstClr val="black"/>
                </a:solidFill>
              </a:rPr>
              <a:t>: </a:t>
            </a:r>
            <a:r>
              <a:rPr lang="ko-KR" altLang="en-US" sz="1200" dirty="0" smtClean="0">
                <a:solidFill>
                  <a:prstClr val="black"/>
                </a:solidFill>
              </a:rPr>
              <a:t>프로세스 그룹</a:t>
            </a:r>
            <a:r>
              <a:rPr lang="en-US" altLang="ko-KR" sz="1200" dirty="0" smtClean="0">
                <a:solidFill>
                  <a:prstClr val="black"/>
                </a:solidFill>
              </a:rPr>
              <a:t>, </a:t>
            </a:r>
            <a:r>
              <a:rPr lang="ko-KR" altLang="en-US" sz="1200" dirty="0" smtClean="0">
                <a:solidFill>
                  <a:prstClr val="black"/>
                </a:solidFill>
              </a:rPr>
              <a:t>프로세스 그룹의 묶음</a:t>
            </a:r>
            <a:endParaRPr lang="en-US" altLang="ko-KR" sz="1200" dirty="0" smtClean="0">
              <a:solidFill>
                <a:prstClr val="black"/>
              </a:solidFill>
            </a:endParaRPr>
          </a:p>
          <a:p>
            <a:pPr marL="0" lvl="0" indent="0">
              <a:buNone/>
            </a:pPr>
            <a:r>
              <a:rPr lang="en-US" altLang="ko-KR" sz="1200" dirty="0" smtClean="0">
                <a:solidFill>
                  <a:prstClr val="black"/>
                </a:solidFill>
              </a:rPr>
              <a:t>SID : </a:t>
            </a:r>
            <a:r>
              <a:rPr lang="ko-KR" altLang="en-US" sz="1200" dirty="0" smtClean="0">
                <a:solidFill>
                  <a:prstClr val="black"/>
                </a:solidFill>
              </a:rPr>
              <a:t>프로세스 그룹의 묶음</a:t>
            </a:r>
            <a:endParaRPr lang="en-US" altLang="ko-KR" sz="1200" dirty="0">
              <a:solidFill>
                <a:prstClr val="black"/>
              </a:solidFill>
            </a:endParaRPr>
          </a:p>
          <a:p>
            <a:pPr lvl="0"/>
            <a:endParaRPr lang="en-US" altLang="ko-KR" sz="1200" dirty="0" smtClean="0">
              <a:solidFill>
                <a:prstClr val="black"/>
              </a:solidFill>
            </a:endParaRPr>
          </a:p>
          <a:p>
            <a:endParaRPr lang="en-US" altLang="ko-KR" dirty="0" smtClean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 smtClean="0"/>
          </a:p>
          <a:p>
            <a:pPr lvl="1"/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CPU usage : process </a:t>
            </a:r>
            <a:r>
              <a:rPr lang="ko-KR" altLang="en-US" dirty="0"/>
              <a:t>정보 확인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AA5A0-BEA2-409C-BCC5-CF0E0B4BF042}" type="slidenum">
              <a:rPr lang="ko-KR" altLang="en-US" smtClean="0"/>
              <a:t>17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2532" y="908613"/>
            <a:ext cx="4102770" cy="262998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1403" y="3717981"/>
            <a:ext cx="2913899" cy="2887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808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 smtClean="0"/>
              <a:t>프로세스의 생성과 종료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pPr lvl="1">
              <a:buFont typeface="+mj-lt"/>
              <a:buAutoNum type="arabicPeriod"/>
            </a:pPr>
            <a:r>
              <a:rPr lang="ko-KR" altLang="en-US" sz="1400" dirty="0" smtClean="0"/>
              <a:t>부모 </a:t>
            </a:r>
            <a:r>
              <a:rPr lang="ko-KR" altLang="en-US" sz="1400" dirty="0"/>
              <a:t>프로세스로 </a:t>
            </a:r>
            <a:r>
              <a:rPr lang="ko-KR" altLang="en-US" sz="1400" dirty="0" err="1"/>
              <a:t>부터</a:t>
            </a:r>
            <a:r>
              <a:rPr lang="ko-KR" altLang="en-US" sz="1400" dirty="0"/>
              <a:t> </a:t>
            </a:r>
            <a:r>
              <a:rPr lang="en-US" altLang="ko-KR" sz="1400" dirty="0"/>
              <a:t>_do_</a:t>
            </a:r>
            <a:r>
              <a:rPr lang="ko-KR" altLang="en-US" sz="1400"/>
              <a:t>fork() 호출로 복제</a:t>
            </a:r>
          </a:p>
          <a:p>
            <a:pPr lvl="1">
              <a:buFont typeface="+mj-lt"/>
              <a:buAutoNum type="arabicPeriod"/>
            </a:pPr>
            <a:r>
              <a:rPr lang="ko-KR" altLang="en-US" sz="1400" dirty="0" smtClean="0"/>
              <a:t>프로세스가 </a:t>
            </a:r>
            <a:r>
              <a:rPr lang="ko-KR" altLang="en-US" sz="1400" dirty="0"/>
              <a:t>생성되면 exec() 호출을 사용하여 자신의 메모리 공간을 새로운 프로그램으로 교체</a:t>
            </a:r>
          </a:p>
          <a:p>
            <a:pPr lvl="1">
              <a:buFont typeface="+mj-lt"/>
              <a:buAutoNum type="arabicPeriod"/>
            </a:pPr>
            <a:r>
              <a:rPr lang="ko-KR" altLang="en-US" sz="1400" dirty="0" smtClean="0"/>
              <a:t>부모프로세스는 </a:t>
            </a:r>
            <a:r>
              <a:rPr lang="ko-KR" altLang="en-US" sz="1400" dirty="0"/>
              <a:t>wait() 을 호출하여 자식이 종료 될 때까지 대기</a:t>
            </a:r>
          </a:p>
          <a:p>
            <a:pPr lvl="1">
              <a:buFont typeface="+mj-lt"/>
              <a:buAutoNum type="arabicPeriod"/>
            </a:pPr>
            <a:r>
              <a:rPr lang="ko-KR" altLang="en-US" sz="1400" dirty="0" smtClean="0"/>
              <a:t>자식 </a:t>
            </a:r>
            <a:r>
              <a:rPr lang="ko-KR" altLang="en-US" sz="1400" dirty="0"/>
              <a:t>프로세스는 처리가 끝나면 </a:t>
            </a:r>
            <a:r>
              <a:rPr lang="en-US" altLang="ko-KR" sz="1400" dirty="0"/>
              <a:t>do_</a:t>
            </a:r>
            <a:r>
              <a:rPr lang="ko-KR" altLang="en-US" sz="1400"/>
              <a:t>exit() 호출을 하여 종료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프로세스 복제의 필요성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Fork </a:t>
            </a:r>
            <a:r>
              <a:rPr lang="ko-KR" altLang="en-US" smtClean="0"/>
              <a:t>및 </a:t>
            </a:r>
            <a:r>
              <a:rPr lang="en-US" altLang="ko-KR" dirty="0" smtClean="0"/>
              <a:t>Thread </a:t>
            </a:r>
            <a:r>
              <a:rPr lang="ko-KR" altLang="en-US" smtClean="0"/>
              <a:t>는 </a:t>
            </a:r>
            <a:r>
              <a:rPr lang="en-US" altLang="ko-KR" dirty="0" smtClean="0"/>
              <a:t>1</a:t>
            </a:r>
            <a:r>
              <a:rPr lang="ko-KR" altLang="en-US" smtClean="0"/>
              <a:t>초마다 수백개이상</a:t>
            </a:r>
            <a:r>
              <a:rPr lang="en-US" altLang="ko-KR" dirty="0" smtClean="0"/>
              <a:t>(</a:t>
            </a:r>
            <a:r>
              <a:rPr lang="ko-KR" altLang="en-US" smtClean="0"/>
              <a:t>시스템마다 다름</a:t>
            </a:r>
            <a:r>
              <a:rPr lang="en-US" altLang="ko-KR" dirty="0" smtClean="0"/>
              <a:t>) </a:t>
            </a:r>
            <a:r>
              <a:rPr lang="ko-KR" altLang="en-US" smtClean="0"/>
              <a:t>발생함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프로세스를 생성할 때 필요한 리소스를 각각 </a:t>
            </a:r>
            <a:r>
              <a:rPr lang="ko-KR" altLang="en-US" dirty="0" err="1" smtClean="0"/>
              <a:t>셋팅하고</a:t>
            </a:r>
            <a:r>
              <a:rPr lang="ko-KR" altLang="en-US" dirty="0" smtClean="0"/>
              <a:t> 할당 받는 경우 성능 저하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코드 성능이나 속도를 개선하기 위해 </a:t>
            </a:r>
            <a:r>
              <a:rPr lang="en-US" altLang="ko-KR" dirty="0" smtClean="0"/>
              <a:t>“</a:t>
            </a:r>
            <a:r>
              <a:rPr lang="ko-KR" altLang="en-US" smtClean="0"/>
              <a:t>이미 만들어 놓은 리소스</a:t>
            </a:r>
            <a:r>
              <a:rPr lang="en-US" altLang="ko-KR" dirty="0" smtClean="0"/>
              <a:t>” </a:t>
            </a:r>
            <a:r>
              <a:rPr lang="ko-KR" altLang="en-US" smtClean="0"/>
              <a:t>를 복사를 함</a:t>
            </a:r>
            <a:endParaRPr lang="en-US" altLang="ko-KR" dirty="0" smtClean="0"/>
          </a:p>
          <a:p>
            <a:pPr lvl="1"/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CPU usage : process </a:t>
            </a:r>
            <a:r>
              <a:rPr lang="ko-KR" altLang="en-US" dirty="0"/>
              <a:t>이해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AA5A0-BEA2-409C-BCC5-CF0E0B4BF042}" type="slidenum">
              <a:rPr lang="ko-KR" altLang="en-US" smtClean="0"/>
              <a:t>18</a:t>
            </a:fld>
            <a:endParaRPr lang="ko-KR" altLang="en-US"/>
          </a:p>
        </p:txBody>
      </p:sp>
      <p:pic>
        <p:nvPicPr>
          <p:cNvPr id="4098" name="Picture 2" descr="https://velog.velcdn.com/images%2Fckstn0777%2Fpost%2Fd16add2e-6b34-4bed-84be-5a5afa2737ff%2Fimag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148" y="1493921"/>
            <a:ext cx="6858000" cy="1123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0" y="6627168"/>
            <a:ext cx="4572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900" i="1" dirty="0">
                <a:solidFill>
                  <a:srgbClr val="0070C0"/>
                </a:solidFill>
              </a:rPr>
              <a:t>Ref </a:t>
            </a:r>
            <a:r>
              <a:rPr lang="en-US" altLang="ko-KR" sz="900" i="1" dirty="0" smtClean="0">
                <a:solidFill>
                  <a:srgbClr val="0070C0"/>
                </a:solidFill>
              </a:rPr>
              <a:t>: </a:t>
            </a:r>
            <a:r>
              <a:rPr lang="en-US" altLang="ko-KR" sz="900" i="1" dirty="0">
                <a:solidFill>
                  <a:srgbClr val="0070C0"/>
                </a:solidFill>
                <a:hlinkClick r:id="rId3"/>
              </a:rPr>
              <a:t>https://www.cs.uic.edu/~</a:t>
            </a:r>
            <a:r>
              <a:rPr lang="en-US" altLang="ko-KR" sz="900" i="1" dirty="0" smtClean="0">
                <a:solidFill>
                  <a:srgbClr val="0070C0"/>
                </a:solidFill>
                <a:hlinkClick r:id="rId3"/>
              </a:rPr>
              <a:t>jbell/CourseNotes/OperatingSystems/3_Processes.html</a:t>
            </a:r>
            <a:endParaRPr lang="en-US" altLang="ko-KR" sz="900" i="1" dirty="0" smtClean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031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커널에서의</a:t>
            </a:r>
            <a:r>
              <a:rPr lang="ko-KR" altLang="en-US" dirty="0" smtClean="0"/>
              <a:t> </a:t>
            </a:r>
            <a:r>
              <a:rPr lang="en-US" altLang="ko-KR" dirty="0" smtClean="0"/>
              <a:t>Child </a:t>
            </a:r>
            <a:r>
              <a:rPr lang="ko-KR" altLang="en-US" smtClean="0"/>
              <a:t>프로세스의 생성 과정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CPU usage : process </a:t>
            </a:r>
            <a:r>
              <a:rPr lang="ko-KR" altLang="en-US" smtClean="0"/>
              <a:t>이해 </a:t>
            </a:r>
            <a:r>
              <a:rPr lang="en-US" altLang="ko-KR" dirty="0" smtClean="0"/>
              <a:t>– </a:t>
            </a:r>
            <a:r>
              <a:rPr lang="ko-KR" altLang="en-US" smtClean="0"/>
              <a:t>커널 코드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AA5A0-BEA2-409C-BCC5-CF0E0B4BF042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0" y="6627168"/>
            <a:ext cx="4572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900" i="1" dirty="0">
                <a:solidFill>
                  <a:srgbClr val="0070C0"/>
                </a:solidFill>
              </a:rPr>
              <a:t>Ref </a:t>
            </a:r>
            <a:r>
              <a:rPr lang="en-US" altLang="ko-KR" sz="900" i="1" dirty="0" smtClean="0">
                <a:solidFill>
                  <a:srgbClr val="0070C0"/>
                </a:solidFill>
              </a:rPr>
              <a:t>: </a:t>
            </a:r>
            <a:r>
              <a:rPr lang="en-US" altLang="ko-KR" sz="900" i="1" dirty="0">
                <a:solidFill>
                  <a:srgbClr val="0070C0"/>
                </a:solidFill>
                <a:hlinkClick r:id="rId2"/>
              </a:rPr>
              <a:t>https://www.cs.uic.edu/~</a:t>
            </a:r>
            <a:r>
              <a:rPr lang="en-US" altLang="ko-KR" sz="900" i="1" dirty="0" smtClean="0">
                <a:solidFill>
                  <a:srgbClr val="0070C0"/>
                </a:solidFill>
                <a:hlinkClick r:id="rId2"/>
              </a:rPr>
              <a:t>jbell/CourseNotes/OperatingSystems/3_Processes.html</a:t>
            </a:r>
            <a:endParaRPr lang="en-US" altLang="ko-KR" sz="900" i="1" dirty="0" smtClean="0">
              <a:solidFill>
                <a:srgbClr val="0070C0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326" y="1435830"/>
            <a:ext cx="7134225" cy="195815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326" y="3493361"/>
            <a:ext cx="7134225" cy="115252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9326" y="4808501"/>
            <a:ext cx="7134225" cy="100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701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목차</a:t>
            </a:r>
            <a:endParaRPr lang="ko-KR" altLang="en-US" dirty="0"/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8253397"/>
              </p:ext>
            </p:extLst>
          </p:nvPr>
        </p:nvGraphicFramePr>
        <p:xfrm>
          <a:off x="1547148" y="1991227"/>
          <a:ext cx="6096000" cy="317633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889747"/>
                <a:gridCol w="1206253"/>
              </a:tblGrid>
              <a:tr h="785898">
                <a:tc>
                  <a:txBody>
                    <a:bodyPr/>
                    <a:lstStyle/>
                    <a:p>
                      <a:pPr marL="271463" indent="0" latinLnBrk="1"/>
                      <a:r>
                        <a:rPr lang="en-US" altLang="ko-KR" dirty="0" smtClean="0"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1. </a:t>
                      </a:r>
                      <a:r>
                        <a:rPr lang="en-US" altLang="ko-KR" dirty="0" smtClean="0"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TV</a:t>
                      </a:r>
                      <a:r>
                        <a:rPr lang="en-US" altLang="ko-KR" baseline="0" dirty="0" smtClean="0"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 </a:t>
                      </a:r>
                      <a:r>
                        <a:rPr lang="ko-KR" altLang="en-US" baseline="0" smtClean="0"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시스템 연결 가이드</a:t>
                      </a:r>
                      <a:endParaRPr lang="ko-KR" altLang="en-US" dirty="0"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3</a:t>
                      </a:r>
                      <a:endParaRPr lang="ko-KR" altLang="en-US" dirty="0"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96812">
                <a:tc>
                  <a:txBody>
                    <a:bodyPr/>
                    <a:lstStyle/>
                    <a:p>
                      <a:pPr marL="271463" indent="0" latinLnBrk="1"/>
                      <a:r>
                        <a:rPr lang="en-US" altLang="ko-KR" dirty="0" smtClean="0"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2. </a:t>
                      </a:r>
                      <a:r>
                        <a:rPr lang="en-US" altLang="ko-KR" dirty="0" smtClean="0"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CPU</a:t>
                      </a:r>
                      <a:r>
                        <a:rPr lang="en-US" altLang="ko-KR" baseline="0" dirty="0" smtClean="0"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 Usage – top </a:t>
                      </a:r>
                      <a:endParaRPr lang="ko-KR" altLang="en-US" dirty="0"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10</a:t>
                      </a:r>
                      <a:endParaRPr lang="ko-KR" altLang="en-US" dirty="0"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96812">
                <a:tc>
                  <a:txBody>
                    <a:bodyPr/>
                    <a:lstStyle/>
                    <a:p>
                      <a:pPr marL="271463" indent="0" latinLnBrk="1"/>
                      <a:r>
                        <a:rPr lang="en-US" altLang="ko-KR" dirty="0" smtClean="0"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3. </a:t>
                      </a:r>
                      <a:r>
                        <a:rPr lang="en-US" altLang="ko-KR" dirty="0" smtClean="0"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O</a:t>
                      </a:r>
                      <a:r>
                        <a:rPr lang="en-US" altLang="ko-KR" baseline="0" dirty="0" smtClean="0"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verhead – PSI</a:t>
                      </a:r>
                      <a:endParaRPr lang="ko-KR" altLang="en-US" dirty="0"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26</a:t>
                      </a:r>
                      <a:endParaRPr lang="ko-KR" altLang="en-US" dirty="0"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96812">
                <a:tc>
                  <a:txBody>
                    <a:bodyPr/>
                    <a:lstStyle/>
                    <a:p>
                      <a:pPr marL="271463" indent="0" latinLnBrk="1"/>
                      <a:r>
                        <a:rPr lang="en-US" altLang="ko-KR" dirty="0" smtClean="0"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4. Debugging</a:t>
                      </a:r>
                      <a:r>
                        <a:rPr lang="en-US" altLang="ko-KR" baseline="0" dirty="0" smtClean="0"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 tool – perf </a:t>
                      </a:r>
                      <a:endParaRPr lang="ko-KR" altLang="en-US" dirty="0"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36</a:t>
                      </a:r>
                      <a:endParaRPr lang="ko-KR" altLang="en-US" dirty="0"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87874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562885" y="1227416"/>
            <a:ext cx="8391645" cy="1431968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Fork</a:t>
            </a:r>
            <a:r>
              <a:rPr lang="ko-KR" altLang="en-US" smtClean="0"/>
              <a:t>를 실제 </a:t>
            </a:r>
            <a:r>
              <a:rPr lang="ko-KR" altLang="en-US" dirty="0" smtClean="0"/>
              <a:t>코드로 작성해 보시오</a:t>
            </a:r>
            <a:endParaRPr lang="en-US" altLang="ko-KR" dirty="0"/>
          </a:p>
          <a:p>
            <a:r>
              <a:rPr lang="en-US" altLang="ko-KR" dirty="0" smtClean="0"/>
              <a:t>Child</a:t>
            </a:r>
            <a:r>
              <a:rPr lang="ko-KR" altLang="en-US" smtClean="0"/>
              <a:t>에서 실행되는 </a:t>
            </a:r>
            <a:r>
              <a:rPr lang="en-US" altLang="ko-KR" dirty="0" smtClean="0"/>
              <a:t>exec </a:t>
            </a:r>
            <a:r>
              <a:rPr lang="ko-KR" altLang="en-US" smtClean="0"/>
              <a:t>계열 함수를 쓰면 되고 </a:t>
            </a:r>
            <a:r>
              <a:rPr lang="en-US" altLang="ko-KR" dirty="0" smtClean="0"/>
              <a:t>‘ls’ </a:t>
            </a:r>
            <a:r>
              <a:rPr lang="ko-KR" altLang="en-US" smtClean="0"/>
              <a:t>명령어를 실행하시오</a:t>
            </a:r>
            <a:endParaRPr lang="en-US" altLang="ko-KR" dirty="0" smtClean="0"/>
          </a:p>
          <a:p>
            <a:r>
              <a:rPr lang="ko-KR" altLang="en-US" dirty="0" smtClean="0"/>
              <a:t>부모는 </a:t>
            </a:r>
            <a:r>
              <a:rPr lang="en-US" altLang="ko-KR" dirty="0" smtClean="0"/>
              <a:t>wait</a:t>
            </a:r>
            <a:r>
              <a:rPr lang="ko-KR" altLang="en-US" smtClean="0"/>
              <a:t>를 호출해 주세요</a:t>
            </a:r>
            <a:endParaRPr lang="en-US" altLang="ko-KR" dirty="0" smtClean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CPU usage : process </a:t>
            </a:r>
            <a:r>
              <a:rPr lang="ko-KR" altLang="en-US" smtClean="0"/>
              <a:t>이해 실습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AA5A0-BEA2-409C-BCC5-CF0E0B4BF042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7602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State</a:t>
            </a:r>
          </a:p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CPU usage : process </a:t>
            </a:r>
            <a:r>
              <a:rPr lang="ko-KR" altLang="en-US" smtClean="0"/>
              <a:t>상태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AA5A0-BEA2-409C-BCC5-CF0E0B4BF042}" type="slidenum">
              <a:rPr lang="ko-KR" altLang="en-US" smtClean="0"/>
              <a:t>21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t="-1" b="84100"/>
          <a:stretch/>
        </p:blipFill>
        <p:spPr>
          <a:xfrm>
            <a:off x="2942829" y="908613"/>
            <a:ext cx="5769937" cy="867525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2864623" y="879273"/>
            <a:ext cx="233509" cy="92620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74" name="Picture 2" descr="https://miro.medium.com/v2/resize:fit:642/1*IaPYYJt9tXFvDnLeWNuVbw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5148" y="3070633"/>
            <a:ext cx="4058358" cy="1814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타원 6"/>
          <p:cNvSpPr/>
          <p:nvPr/>
        </p:nvSpPr>
        <p:spPr>
          <a:xfrm rot="784903">
            <a:off x="4566392" y="3000488"/>
            <a:ext cx="2590721" cy="1257631"/>
          </a:xfrm>
          <a:prstGeom prst="ellipse">
            <a:avLst/>
          </a:prstGeom>
          <a:solidFill>
            <a:schemeClr val="accent3">
              <a:alpha val="46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4595148" y="2641150"/>
            <a:ext cx="20687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Overhead(load) </a:t>
            </a:r>
            <a:r>
              <a:rPr lang="ko-KR" altLang="en-US" sz="1200" dirty="0" smtClean="0"/>
              <a:t>의 증가</a:t>
            </a:r>
            <a:endParaRPr lang="ko-KR" altLang="en-US" sz="1200" dirty="0"/>
          </a:p>
        </p:txBody>
      </p:sp>
      <p:sp>
        <p:nvSpPr>
          <p:cNvPr id="13" name="직사각형 12"/>
          <p:cNvSpPr/>
          <p:nvPr/>
        </p:nvSpPr>
        <p:spPr>
          <a:xfrm>
            <a:off x="349081" y="2723614"/>
            <a:ext cx="3644152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1463" indent="-271463"/>
            <a:r>
              <a:rPr lang="ko-KR" altLang="en-US" sz="1200" b="1" dirty="0" smtClean="0">
                <a:latin typeface="Consolas" panose="020B0609020204030204" pitchFamily="49" charset="0"/>
              </a:rPr>
              <a:t>D</a:t>
            </a:r>
            <a:r>
              <a:rPr lang="en-US" altLang="ko-KR" sz="1200" dirty="0">
                <a:latin typeface="Consolas" panose="020B0609020204030204" pitchFamily="49" charset="0"/>
              </a:rPr>
              <a:t> </a:t>
            </a:r>
            <a:r>
              <a:rPr lang="en-US" altLang="ko-KR" sz="1200" dirty="0" smtClean="0">
                <a:latin typeface="Consolas" panose="020B0609020204030204" pitchFamily="49" charset="0"/>
              </a:rPr>
              <a:t> U</a:t>
            </a:r>
            <a:r>
              <a:rPr lang="ko-KR" altLang="en-US" sz="1200" dirty="0" smtClean="0">
                <a:latin typeface="Consolas" panose="020B0609020204030204" pitchFamily="49" charset="0"/>
              </a:rPr>
              <a:t>ninterruptible </a:t>
            </a:r>
            <a:r>
              <a:rPr lang="ko-KR" altLang="en-US" sz="1200" dirty="0">
                <a:latin typeface="Consolas" panose="020B0609020204030204" pitchFamily="49" charset="0"/>
              </a:rPr>
              <a:t>sleep (</a:t>
            </a:r>
            <a:r>
              <a:rPr lang="ko-KR" altLang="en-US" sz="1200">
                <a:latin typeface="Consolas" panose="020B0609020204030204" pitchFamily="49" charset="0"/>
              </a:rPr>
              <a:t>usually </a:t>
            </a:r>
            <a:r>
              <a:rPr lang="en-US" altLang="ko-KR" sz="1200" dirty="0" smtClean="0">
                <a:latin typeface="Consolas" panose="020B0609020204030204" pitchFamily="49" charset="0"/>
              </a:rPr>
              <a:t>File </a:t>
            </a:r>
            <a:r>
              <a:rPr lang="ko-KR" altLang="en-US" sz="1200" smtClean="0">
                <a:latin typeface="Consolas" panose="020B0609020204030204" pitchFamily="49" charset="0"/>
              </a:rPr>
              <a:t>IO</a:t>
            </a:r>
            <a:r>
              <a:rPr lang="en-US" altLang="ko-KR" sz="1200" dirty="0" smtClean="0">
                <a:latin typeface="Consolas" panose="020B0609020204030204" pitchFamily="49" charset="0"/>
              </a:rPr>
              <a:t>-read/write</a:t>
            </a:r>
            <a:r>
              <a:rPr lang="ko-KR" altLang="en-US" sz="1200" smtClean="0">
                <a:latin typeface="Consolas" panose="020B0609020204030204" pitchFamily="49" charset="0"/>
              </a:rPr>
              <a:t>)</a:t>
            </a:r>
            <a:endParaRPr lang="ko-KR" altLang="en-US" sz="1200" dirty="0">
              <a:latin typeface="Consolas" panose="020B0609020204030204" pitchFamily="49" charset="0"/>
            </a:endParaRPr>
          </a:p>
          <a:p>
            <a:pPr marL="271463" indent="-271463"/>
            <a:r>
              <a:rPr lang="ko-KR" altLang="en-US" sz="1200" b="1" dirty="0">
                <a:latin typeface="Consolas" panose="020B0609020204030204" pitchFamily="49" charset="0"/>
              </a:rPr>
              <a:t>I</a:t>
            </a:r>
            <a:r>
              <a:rPr lang="ko-KR" altLang="en-US" sz="1200" dirty="0">
                <a:latin typeface="Consolas" panose="020B0609020204030204" pitchFamily="49" charset="0"/>
              </a:rPr>
              <a:t>  </a:t>
            </a:r>
            <a:r>
              <a:rPr lang="ko-KR" altLang="en-US" sz="1200" dirty="0" smtClean="0">
                <a:latin typeface="Consolas" panose="020B0609020204030204" pitchFamily="49" charset="0"/>
              </a:rPr>
              <a:t>Idle </a:t>
            </a:r>
            <a:r>
              <a:rPr lang="ko-KR" altLang="en-US" sz="1200" dirty="0">
                <a:latin typeface="Consolas" panose="020B0609020204030204" pitchFamily="49" charset="0"/>
              </a:rPr>
              <a:t>kernel thread</a:t>
            </a:r>
          </a:p>
          <a:p>
            <a:pPr marL="271463" indent="-271463"/>
            <a:r>
              <a:rPr lang="ko-KR" altLang="en-US" sz="1200" b="1" dirty="0">
                <a:latin typeface="Consolas" panose="020B0609020204030204" pitchFamily="49" charset="0"/>
              </a:rPr>
              <a:t>R</a:t>
            </a:r>
            <a:r>
              <a:rPr lang="ko-KR" altLang="en-US" sz="1200" dirty="0">
                <a:latin typeface="Consolas" panose="020B0609020204030204" pitchFamily="49" charset="0"/>
              </a:rPr>
              <a:t>  </a:t>
            </a:r>
            <a:r>
              <a:rPr lang="en-US" altLang="ko-KR" sz="1200" dirty="0" smtClean="0">
                <a:latin typeface="Consolas" panose="020B0609020204030204" pitchFamily="49" charset="0"/>
              </a:rPr>
              <a:t>R</a:t>
            </a:r>
            <a:r>
              <a:rPr lang="ko-KR" altLang="en-US" sz="1200" dirty="0" smtClean="0">
                <a:latin typeface="Consolas" panose="020B0609020204030204" pitchFamily="49" charset="0"/>
              </a:rPr>
              <a:t>unning </a:t>
            </a:r>
            <a:r>
              <a:rPr lang="ko-KR" altLang="en-US" sz="1200" dirty="0">
                <a:latin typeface="Consolas" panose="020B0609020204030204" pitchFamily="49" charset="0"/>
              </a:rPr>
              <a:t>or runnable (on run queue)</a:t>
            </a:r>
          </a:p>
          <a:p>
            <a:pPr marL="271463" indent="-271463"/>
            <a:r>
              <a:rPr lang="ko-KR" altLang="en-US" sz="1200" b="1" dirty="0">
                <a:latin typeface="Consolas" panose="020B0609020204030204" pitchFamily="49" charset="0"/>
              </a:rPr>
              <a:t>S</a:t>
            </a:r>
            <a:r>
              <a:rPr lang="ko-KR" altLang="en-US" sz="1200" dirty="0">
                <a:latin typeface="Consolas" panose="020B0609020204030204" pitchFamily="49" charset="0"/>
              </a:rPr>
              <a:t>  </a:t>
            </a:r>
            <a:r>
              <a:rPr lang="en-US" altLang="ko-KR" sz="1200" dirty="0" smtClean="0">
                <a:latin typeface="Consolas" panose="020B0609020204030204" pitchFamily="49" charset="0"/>
              </a:rPr>
              <a:t>I</a:t>
            </a:r>
            <a:r>
              <a:rPr lang="ko-KR" altLang="en-US" sz="1200" dirty="0" smtClean="0">
                <a:latin typeface="Consolas" panose="020B0609020204030204" pitchFamily="49" charset="0"/>
              </a:rPr>
              <a:t>nterruptible </a:t>
            </a:r>
            <a:r>
              <a:rPr lang="ko-KR" altLang="en-US" sz="1200" dirty="0">
                <a:latin typeface="Consolas" panose="020B0609020204030204" pitchFamily="49" charset="0"/>
              </a:rPr>
              <a:t>sleep (waiting for an event </a:t>
            </a:r>
            <a:r>
              <a:rPr lang="ko-KR" altLang="en-US" sz="1200" dirty="0" smtClean="0">
                <a:latin typeface="Consolas" panose="020B0609020204030204" pitchFamily="49" charset="0"/>
              </a:rPr>
              <a:t>to </a:t>
            </a:r>
            <a:r>
              <a:rPr lang="ko-KR" altLang="en-US" sz="1200" dirty="0">
                <a:latin typeface="Consolas" panose="020B0609020204030204" pitchFamily="49" charset="0"/>
              </a:rPr>
              <a:t>complete)</a:t>
            </a:r>
          </a:p>
          <a:p>
            <a:pPr marL="271463" indent="-271463"/>
            <a:r>
              <a:rPr lang="ko-KR" altLang="en-US" sz="1200" b="1" dirty="0">
                <a:latin typeface="Consolas" panose="020B0609020204030204" pitchFamily="49" charset="0"/>
              </a:rPr>
              <a:t>T</a:t>
            </a:r>
            <a:r>
              <a:rPr lang="ko-KR" altLang="en-US" sz="1200" dirty="0">
                <a:latin typeface="Consolas" panose="020B0609020204030204" pitchFamily="49" charset="0"/>
              </a:rPr>
              <a:t>  </a:t>
            </a:r>
            <a:r>
              <a:rPr lang="en-US" altLang="ko-KR" sz="1200" dirty="0" smtClean="0">
                <a:latin typeface="Consolas" panose="020B0609020204030204" pitchFamily="49" charset="0"/>
              </a:rPr>
              <a:t>S</a:t>
            </a:r>
            <a:r>
              <a:rPr lang="ko-KR" altLang="en-US" sz="1200" dirty="0" smtClean="0">
                <a:latin typeface="Consolas" panose="020B0609020204030204" pitchFamily="49" charset="0"/>
              </a:rPr>
              <a:t>topped </a:t>
            </a:r>
            <a:r>
              <a:rPr lang="ko-KR" altLang="en-US" sz="1200" dirty="0">
                <a:latin typeface="Consolas" panose="020B0609020204030204" pitchFamily="49" charset="0"/>
              </a:rPr>
              <a:t>by job </a:t>
            </a:r>
            <a:r>
              <a:rPr lang="ko-KR" altLang="en-US" sz="1200">
                <a:latin typeface="Consolas" panose="020B0609020204030204" pitchFamily="49" charset="0"/>
              </a:rPr>
              <a:t>control </a:t>
            </a:r>
            <a:r>
              <a:rPr lang="ko-KR" altLang="en-US" sz="1200" smtClean="0">
                <a:latin typeface="Consolas" panose="020B0609020204030204" pitchFamily="49" charset="0"/>
              </a:rPr>
              <a:t>signa</a:t>
            </a:r>
            <a:r>
              <a:rPr lang="en-US" altLang="ko-KR" sz="1200" dirty="0" smtClean="0">
                <a:latin typeface="Consolas" panose="020B0609020204030204" pitchFamily="49" charset="0"/>
              </a:rPr>
              <a:t>l(kill –STOP, CTRL+Z)</a:t>
            </a:r>
            <a:endParaRPr lang="ko-KR" altLang="en-US" sz="1200" dirty="0">
              <a:latin typeface="Consolas" panose="020B0609020204030204" pitchFamily="49" charset="0"/>
            </a:endParaRPr>
          </a:p>
          <a:p>
            <a:pPr marL="271463" indent="-271463"/>
            <a:r>
              <a:rPr lang="ko-KR" altLang="en-US" sz="1200" b="1" dirty="0">
                <a:latin typeface="Consolas" panose="020B0609020204030204" pitchFamily="49" charset="0"/>
              </a:rPr>
              <a:t>t</a:t>
            </a:r>
            <a:r>
              <a:rPr lang="ko-KR" altLang="en-US" sz="1200" dirty="0">
                <a:latin typeface="Consolas" panose="020B0609020204030204" pitchFamily="49" charset="0"/>
              </a:rPr>
              <a:t>  </a:t>
            </a:r>
            <a:r>
              <a:rPr lang="en-US" altLang="ko-KR" sz="1200" dirty="0" smtClean="0">
                <a:latin typeface="Consolas" panose="020B0609020204030204" pitchFamily="49" charset="0"/>
              </a:rPr>
              <a:t>S</a:t>
            </a:r>
            <a:r>
              <a:rPr lang="ko-KR" altLang="en-US" sz="1200" dirty="0" smtClean="0">
                <a:latin typeface="Consolas" panose="020B0609020204030204" pitchFamily="49" charset="0"/>
              </a:rPr>
              <a:t>topped </a:t>
            </a:r>
            <a:r>
              <a:rPr lang="ko-KR" altLang="en-US" sz="1200">
                <a:latin typeface="Consolas" panose="020B0609020204030204" pitchFamily="49" charset="0"/>
              </a:rPr>
              <a:t>by </a:t>
            </a:r>
            <a:r>
              <a:rPr lang="ko-KR" altLang="en-US" sz="1200" smtClean="0">
                <a:latin typeface="Consolas" panose="020B0609020204030204" pitchFamily="49" charset="0"/>
              </a:rPr>
              <a:t>debugger</a:t>
            </a:r>
            <a:r>
              <a:rPr lang="en-US" altLang="ko-KR" sz="1200" dirty="0" smtClean="0">
                <a:latin typeface="Consolas" panose="020B0609020204030204" pitchFamily="49" charset="0"/>
              </a:rPr>
              <a:t>(</a:t>
            </a:r>
            <a:r>
              <a:rPr lang="en-US" altLang="ko-KR" sz="1200" dirty="0" err="1" smtClean="0">
                <a:latin typeface="Consolas" panose="020B0609020204030204" pitchFamily="49" charset="0"/>
              </a:rPr>
              <a:t>gdb</a:t>
            </a:r>
            <a:r>
              <a:rPr lang="en-US" altLang="ko-KR" sz="1200" dirty="0" smtClean="0">
                <a:latin typeface="Consolas" panose="020B0609020204030204" pitchFamily="49" charset="0"/>
              </a:rPr>
              <a:t>)</a:t>
            </a:r>
            <a:r>
              <a:rPr lang="ko-KR" altLang="en-US" sz="1200" smtClean="0">
                <a:latin typeface="Consolas" panose="020B0609020204030204" pitchFamily="49" charset="0"/>
              </a:rPr>
              <a:t> </a:t>
            </a:r>
            <a:r>
              <a:rPr lang="ko-KR" altLang="en-US" sz="1200" dirty="0">
                <a:latin typeface="Consolas" panose="020B0609020204030204" pitchFamily="49" charset="0"/>
              </a:rPr>
              <a:t>during the tracing</a:t>
            </a:r>
          </a:p>
          <a:p>
            <a:pPr marL="271463" indent="-271463"/>
            <a:r>
              <a:rPr lang="ko-KR" altLang="en-US" sz="1200" b="1" dirty="0" smtClean="0">
                <a:latin typeface="Consolas" panose="020B0609020204030204" pitchFamily="49" charset="0"/>
              </a:rPr>
              <a:t>X</a:t>
            </a:r>
            <a:r>
              <a:rPr lang="ko-KR" altLang="en-US" sz="1200" dirty="0" smtClean="0">
                <a:latin typeface="Consolas" panose="020B0609020204030204" pitchFamily="49" charset="0"/>
              </a:rPr>
              <a:t>  </a:t>
            </a:r>
            <a:r>
              <a:rPr lang="en-US" altLang="ko-KR" sz="1200" dirty="0" smtClean="0">
                <a:latin typeface="Consolas" panose="020B0609020204030204" pitchFamily="49" charset="0"/>
              </a:rPr>
              <a:t>D</a:t>
            </a:r>
            <a:r>
              <a:rPr lang="ko-KR" altLang="en-US" sz="1200" dirty="0" smtClean="0">
                <a:latin typeface="Consolas" panose="020B0609020204030204" pitchFamily="49" charset="0"/>
              </a:rPr>
              <a:t>ead </a:t>
            </a:r>
            <a:r>
              <a:rPr lang="ko-KR" altLang="en-US" sz="1200" dirty="0">
                <a:latin typeface="Consolas" panose="020B0609020204030204" pitchFamily="49" charset="0"/>
              </a:rPr>
              <a:t>(should never be seen)</a:t>
            </a:r>
          </a:p>
          <a:p>
            <a:pPr marL="271463" indent="-271463"/>
            <a:r>
              <a:rPr lang="ko-KR" altLang="en-US" sz="1200" b="1" dirty="0">
                <a:latin typeface="Consolas" panose="020B0609020204030204" pitchFamily="49" charset="0"/>
              </a:rPr>
              <a:t>Z</a:t>
            </a:r>
            <a:r>
              <a:rPr lang="ko-KR" altLang="en-US" sz="1200" dirty="0">
                <a:latin typeface="Consolas" panose="020B0609020204030204" pitchFamily="49" charset="0"/>
              </a:rPr>
              <a:t>  </a:t>
            </a:r>
            <a:r>
              <a:rPr lang="en-US" altLang="ko-KR" sz="1200" dirty="0" smtClean="0">
                <a:latin typeface="Consolas" panose="020B0609020204030204" pitchFamily="49" charset="0"/>
              </a:rPr>
              <a:t>D</a:t>
            </a:r>
            <a:r>
              <a:rPr lang="ko-KR" altLang="en-US" sz="1200" dirty="0" smtClean="0">
                <a:latin typeface="Consolas" panose="020B0609020204030204" pitchFamily="49" charset="0"/>
              </a:rPr>
              <a:t>efunct </a:t>
            </a:r>
            <a:r>
              <a:rPr lang="ko-KR" altLang="en-US" sz="1200" dirty="0">
                <a:latin typeface="Consolas" panose="020B0609020204030204" pitchFamily="49" charset="0"/>
              </a:rPr>
              <a:t>("zombie") process</a:t>
            </a:r>
            <a:r>
              <a:rPr lang="ko-KR" altLang="en-US" sz="1200">
                <a:latin typeface="Consolas" panose="020B0609020204030204" pitchFamily="49" charset="0"/>
              </a:rPr>
              <a:t>, </a:t>
            </a:r>
            <a:r>
              <a:rPr lang="ko-KR" altLang="en-US" sz="1200" smtClean="0">
                <a:latin typeface="Consolas" panose="020B0609020204030204" pitchFamily="49" charset="0"/>
              </a:rPr>
              <a:t>부모 </a:t>
            </a:r>
            <a:r>
              <a:rPr lang="en-US" altLang="ko-KR" sz="1200" dirty="0" smtClean="0">
                <a:latin typeface="Consolas" panose="020B0609020204030204" pitchFamily="49" charset="0"/>
              </a:rPr>
              <a:t>process</a:t>
            </a:r>
            <a:r>
              <a:rPr lang="ko-KR" altLang="en-US" sz="1200" smtClean="0">
                <a:latin typeface="Consolas" panose="020B0609020204030204" pitchFamily="49" charset="0"/>
              </a:rPr>
              <a:t>에 의해 회수되지 않음</a:t>
            </a:r>
            <a:endParaRPr lang="ko-KR" altLang="en-US" sz="12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7869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sz="1600" dirty="0" smtClean="0"/>
              <a:t>Nice </a:t>
            </a:r>
          </a:p>
          <a:p>
            <a:pPr lvl="1"/>
            <a:r>
              <a:rPr lang="ko-KR" altLang="en-US" sz="1400" dirty="0" smtClean="0"/>
              <a:t>프로세스 스케줄링 우선 순위</a:t>
            </a:r>
            <a:r>
              <a:rPr lang="en-US" altLang="ko-KR" sz="1400" dirty="0" smtClean="0"/>
              <a:t>, default : 0</a:t>
            </a:r>
          </a:p>
          <a:p>
            <a:pPr lvl="1"/>
            <a:r>
              <a:rPr lang="en-US" altLang="ko-KR" sz="1400" dirty="0" smtClean="0"/>
              <a:t>-20 ~ 19 </a:t>
            </a:r>
            <a:r>
              <a:rPr lang="ko-KR" altLang="en-US" sz="1400" smtClean="0"/>
              <a:t>사이의</a:t>
            </a:r>
            <a:r>
              <a:rPr lang="en-US" altLang="ko-KR" sz="1400" dirty="0" smtClean="0"/>
              <a:t> </a:t>
            </a:r>
            <a:r>
              <a:rPr lang="ko-KR" altLang="en-US" sz="1400" smtClean="0"/>
              <a:t>값을 가짐</a:t>
            </a:r>
            <a:r>
              <a:rPr lang="en-US" altLang="ko-KR" sz="1400" dirty="0" smtClean="0"/>
              <a:t>(</a:t>
            </a:r>
            <a:r>
              <a:rPr lang="ko-KR" altLang="en-US" sz="1400" smtClean="0"/>
              <a:t>낮은게 좋은거임</a:t>
            </a:r>
            <a:r>
              <a:rPr lang="en-US" altLang="ko-KR" sz="1400" dirty="0" smtClean="0"/>
              <a:t>)</a:t>
            </a:r>
          </a:p>
          <a:p>
            <a:pPr lvl="1"/>
            <a:r>
              <a:rPr lang="ko-KR" altLang="en-US" sz="1400" dirty="0" err="1" smtClean="0"/>
              <a:t>커널에서는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100 ~ 139 </a:t>
            </a:r>
            <a:r>
              <a:rPr lang="ko-KR" altLang="en-US" sz="1400" smtClean="0"/>
              <a:t>로 변환 되어 값을 가짐</a:t>
            </a:r>
            <a:endParaRPr lang="en-US" altLang="ko-KR" sz="1400" dirty="0" smtClean="0"/>
          </a:p>
          <a:p>
            <a:pPr lvl="1"/>
            <a:r>
              <a:rPr lang="en-US" altLang="ko-KR" sz="1400" dirty="0" smtClean="0"/>
              <a:t>0~100 </a:t>
            </a:r>
            <a:r>
              <a:rPr lang="ko-KR" altLang="en-US" sz="1400" smtClean="0"/>
              <a:t>은 </a:t>
            </a:r>
            <a:r>
              <a:rPr lang="en-US" altLang="ko-KR" sz="1400" dirty="0" smtClean="0"/>
              <a:t>real time </a:t>
            </a:r>
            <a:r>
              <a:rPr lang="ko-KR" altLang="en-US" sz="1400" smtClean="0"/>
              <a:t>우선순위를 가짐</a:t>
            </a:r>
            <a:endParaRPr lang="en-US" altLang="ko-KR" sz="1400" dirty="0" smtClean="0"/>
          </a:p>
          <a:p>
            <a:pPr lvl="1"/>
            <a:r>
              <a:rPr lang="en-US" altLang="ko-KR" sz="1400" dirty="0" smtClean="0"/>
              <a:t>100~139 </a:t>
            </a:r>
            <a:r>
              <a:rPr lang="ko-KR" altLang="en-US" sz="1400" smtClean="0"/>
              <a:t>까지</a:t>
            </a:r>
            <a:r>
              <a:rPr lang="en-US" altLang="ko-KR" sz="1400" dirty="0"/>
              <a:t> </a:t>
            </a:r>
            <a:r>
              <a:rPr lang="ko-KR" altLang="en-US" sz="1400" smtClean="0"/>
              <a:t>일반 프로세스가 사용하는 스케줄링 정책</a:t>
            </a:r>
            <a:endParaRPr lang="en-US" altLang="ko-KR" sz="1400" dirty="0" smtClean="0"/>
          </a:p>
          <a:p>
            <a:pPr lvl="1"/>
            <a:endParaRPr lang="en-US" altLang="ko-KR" sz="1400" dirty="0"/>
          </a:p>
          <a:p>
            <a:pPr lvl="1"/>
            <a:endParaRPr lang="en-US" altLang="ko-KR" sz="1400" dirty="0" smtClean="0"/>
          </a:p>
          <a:p>
            <a:pPr lvl="1"/>
            <a:endParaRPr lang="en-US" altLang="ko-KR" sz="1400" dirty="0" smtClean="0"/>
          </a:p>
          <a:p>
            <a:pPr lvl="1"/>
            <a:endParaRPr lang="en-US" altLang="ko-KR" sz="1400" dirty="0"/>
          </a:p>
          <a:p>
            <a:pPr lvl="1"/>
            <a:endParaRPr lang="en-US" altLang="ko-KR" sz="1400" dirty="0" smtClean="0"/>
          </a:p>
          <a:p>
            <a:pPr lvl="1"/>
            <a:endParaRPr lang="en-US" altLang="ko-KR" sz="1400" dirty="0"/>
          </a:p>
          <a:p>
            <a:pPr lvl="1"/>
            <a:endParaRPr lang="en-US" altLang="ko-KR" sz="1400" dirty="0" smtClean="0"/>
          </a:p>
          <a:p>
            <a:pPr lvl="1"/>
            <a:endParaRPr lang="en-US" altLang="ko-KR" sz="1400" dirty="0"/>
          </a:p>
          <a:p>
            <a:r>
              <a:rPr lang="en-US" altLang="ko-KR" sz="1600" dirty="0" smtClean="0"/>
              <a:t>RT</a:t>
            </a:r>
          </a:p>
          <a:p>
            <a:pPr lvl="1"/>
            <a:r>
              <a:rPr lang="ko-KR" altLang="en-US" sz="1400" dirty="0" smtClean="0"/>
              <a:t>다른 </a:t>
            </a:r>
            <a:r>
              <a:rPr lang="en-US" altLang="ko-KR" sz="1400" dirty="0" smtClean="0"/>
              <a:t>task </a:t>
            </a:r>
            <a:r>
              <a:rPr lang="ko-KR" altLang="en-US" sz="1400" smtClean="0"/>
              <a:t>에 선점되지 않고 </a:t>
            </a:r>
            <a:r>
              <a:rPr lang="en-US" altLang="ko-KR" sz="1400" dirty="0" smtClean="0"/>
              <a:t>CPU </a:t>
            </a:r>
            <a:r>
              <a:rPr lang="ko-KR" altLang="en-US" sz="1400" smtClean="0"/>
              <a:t>를 계속 점유하면서 지속적인 작업이 필요한 경우</a:t>
            </a:r>
            <a:endParaRPr lang="en-US" altLang="ko-KR" sz="1400" dirty="0" smtClean="0"/>
          </a:p>
          <a:p>
            <a:pPr lvl="1"/>
            <a:r>
              <a:rPr lang="en-US" altLang="ko-KR" sz="1400" dirty="0" smtClean="0"/>
              <a:t>0~99 </a:t>
            </a:r>
            <a:r>
              <a:rPr lang="ko-KR" altLang="en-US" sz="1400" smtClean="0"/>
              <a:t>까지의 값을 가짐</a:t>
            </a:r>
            <a:endParaRPr lang="en-US" altLang="ko-KR" sz="1400" dirty="0" smtClean="0"/>
          </a:p>
          <a:p>
            <a:pPr lvl="1"/>
            <a:r>
              <a:rPr lang="en-US" altLang="ko-KR" sz="1400" dirty="0" err="1" smtClean="0"/>
              <a:t>sched_rr</a:t>
            </a:r>
            <a:r>
              <a:rPr lang="en-US" altLang="ko-KR" sz="1400" dirty="0" smtClean="0"/>
              <a:t>, </a:t>
            </a:r>
            <a:r>
              <a:rPr lang="en-US" altLang="ko-KR" sz="1400" dirty="0" err="1" smtClean="0"/>
              <a:t>sched_fifo</a:t>
            </a:r>
            <a:r>
              <a:rPr lang="en-US" altLang="ko-KR" sz="1400" dirty="0" smtClean="0"/>
              <a:t> </a:t>
            </a:r>
            <a:r>
              <a:rPr lang="ko-KR" altLang="en-US" sz="1400" smtClean="0"/>
              <a:t>등이 여기에 포함됨</a:t>
            </a:r>
            <a:endParaRPr lang="en-US" altLang="ko-KR" sz="1400" dirty="0" smtClean="0"/>
          </a:p>
          <a:p>
            <a:pPr lvl="1"/>
            <a:r>
              <a:rPr lang="ko-KR" altLang="en-US" sz="1400" b="1" dirty="0" smtClean="0"/>
              <a:t>주의</a:t>
            </a:r>
            <a:r>
              <a:rPr lang="en-US" altLang="ko-KR" sz="1400" b="1" dirty="0" smtClean="0"/>
              <a:t>!!</a:t>
            </a:r>
            <a:r>
              <a:rPr lang="en-US" altLang="ko-KR" sz="1400" dirty="0" smtClean="0"/>
              <a:t> </a:t>
            </a:r>
            <a:r>
              <a:rPr lang="ko-KR" altLang="en-US" sz="1400" smtClean="0"/>
              <a:t>다른 </a:t>
            </a:r>
            <a:r>
              <a:rPr lang="en-US" altLang="ko-KR" sz="1400" dirty="0" smtClean="0"/>
              <a:t>Task</a:t>
            </a:r>
            <a:r>
              <a:rPr lang="ko-KR" altLang="en-US" sz="1400" smtClean="0"/>
              <a:t>의 성능 지연을 유발 할 수 있음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CPU usage : process </a:t>
            </a:r>
            <a:r>
              <a:rPr lang="ko-KR" altLang="en-US" smtClean="0"/>
              <a:t>우선순위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AA5A0-BEA2-409C-BCC5-CF0E0B4BF042}" type="slidenum">
              <a:rPr lang="ko-KR" altLang="en-US" smtClean="0"/>
              <a:t>22</a:t>
            </a:fld>
            <a:endParaRPr lang="ko-KR" altLang="en-US"/>
          </a:p>
        </p:txBody>
      </p:sp>
      <p:pic>
        <p:nvPicPr>
          <p:cNvPr id="1026" name="Picture 2" descr="http://pds21.egloos.com/pds/201902/07/38/c0246238_5c5bf05518ef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6972" y="2734046"/>
            <a:ext cx="5861945" cy="2029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3322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Nice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err="1" smtClean="0"/>
              <a:t>chrt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우선순위 확인</a:t>
            </a:r>
            <a:endParaRPr lang="en-US" altLang="ko-KR" i="1" dirty="0"/>
          </a:p>
          <a:p>
            <a:endParaRPr lang="ko-KR" altLang="en-US" i="1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CPU usage : process </a:t>
            </a:r>
            <a:r>
              <a:rPr lang="ko-KR" altLang="en-US" smtClean="0"/>
              <a:t>우선순위</a:t>
            </a:r>
            <a:r>
              <a:rPr lang="en-US" altLang="ko-KR" dirty="0" smtClean="0"/>
              <a:t>(</a:t>
            </a:r>
            <a:r>
              <a:rPr lang="ko-KR" altLang="en-US" smtClean="0"/>
              <a:t>실습</a:t>
            </a:r>
            <a:r>
              <a:rPr lang="en-US" altLang="ko-KR" dirty="0" smtClean="0"/>
              <a:t>)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AA5A0-BEA2-409C-BCC5-CF0E0B4BF042}" type="slidenum">
              <a:rPr lang="ko-KR" altLang="en-US" smtClean="0"/>
              <a:t>23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t="79410"/>
          <a:stretch/>
        </p:blipFill>
        <p:spPr>
          <a:xfrm>
            <a:off x="4936661" y="1340705"/>
            <a:ext cx="3887755" cy="1166544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548772" y="1517610"/>
            <a:ext cx="44693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 smtClean="0">
                <a:latin typeface="Consolas" panose="020B0609020204030204" pitchFamily="49" charset="0"/>
              </a:rPr>
              <a:t>root@LGwebOSTV</a:t>
            </a:r>
            <a:r>
              <a:rPr lang="ko-KR" altLang="en-US" sz="1200" dirty="0">
                <a:latin typeface="Consolas" panose="020B0609020204030204" pitchFamily="49" charset="0"/>
              </a:rPr>
              <a:t>:/proc/303# renice -n -20 -p 303</a:t>
            </a:r>
          </a:p>
          <a:p>
            <a:r>
              <a:rPr lang="ko-KR" altLang="en-US" sz="1200" dirty="0">
                <a:latin typeface="Consolas" panose="020B0609020204030204" pitchFamily="49" charset="0"/>
              </a:rPr>
              <a:t>303 (process ID) old priority 0, new priority -20</a:t>
            </a:r>
          </a:p>
          <a:p>
            <a:r>
              <a:rPr lang="ko-KR" altLang="en-US" sz="1200" dirty="0">
                <a:latin typeface="Consolas" panose="020B0609020204030204" pitchFamily="49" charset="0"/>
              </a:rPr>
              <a:t>root@LGwebOSTV:/proc/303# cat </a:t>
            </a:r>
            <a:r>
              <a:rPr lang="ko-KR" altLang="en-US" sz="1200" dirty="0" smtClean="0">
                <a:latin typeface="Consolas" panose="020B0609020204030204" pitchFamily="49" charset="0"/>
              </a:rPr>
              <a:t>sched</a:t>
            </a:r>
            <a:endParaRPr lang="en-US" altLang="ko-KR" sz="1200" dirty="0" smtClean="0">
              <a:latin typeface="Consolas" panose="020B0609020204030204" pitchFamily="49" charset="0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865932" y="2251194"/>
            <a:ext cx="4029211" cy="168801"/>
          </a:xfrm>
          <a:prstGeom prst="rect">
            <a:avLst/>
          </a:prstGeom>
          <a:solidFill>
            <a:srgbClr val="00B050">
              <a:alpha val="31000"/>
            </a:srgb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491312" y="3025628"/>
            <a:ext cx="446936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 smtClean="0">
                <a:latin typeface="Consolas" panose="020B0609020204030204" pitchFamily="49" charset="0"/>
              </a:rPr>
              <a:t>변경할 수 있는 스케줄링 정책 확인</a:t>
            </a:r>
            <a:endParaRPr lang="en-US" altLang="ko-KR" sz="1200" dirty="0" smtClean="0">
              <a:latin typeface="Consolas" panose="020B0609020204030204" pitchFamily="49" charset="0"/>
            </a:endParaRPr>
          </a:p>
          <a:p>
            <a:r>
              <a:rPr lang="en-US" altLang="ko-KR" sz="1200" dirty="0" smtClean="0">
                <a:latin typeface="Consolas" panose="020B0609020204030204" pitchFamily="49" charset="0"/>
              </a:rPr>
              <a:t># </a:t>
            </a:r>
            <a:r>
              <a:rPr lang="en-US" altLang="ko-KR" sz="1200" dirty="0" err="1" smtClean="0">
                <a:latin typeface="Consolas" panose="020B0609020204030204" pitchFamily="49" charset="0"/>
              </a:rPr>
              <a:t>chrt</a:t>
            </a:r>
            <a:r>
              <a:rPr lang="en-US" altLang="ko-KR" sz="1200" dirty="0" smtClean="0">
                <a:latin typeface="Consolas" panose="020B0609020204030204" pitchFamily="49" charset="0"/>
              </a:rPr>
              <a:t> –help </a:t>
            </a:r>
          </a:p>
          <a:p>
            <a:endParaRPr lang="en-US" altLang="ko-KR" sz="1200" dirty="0" smtClean="0">
              <a:latin typeface="Consolas" panose="020B0609020204030204" pitchFamily="49" charset="0"/>
            </a:endParaRPr>
          </a:p>
          <a:p>
            <a:r>
              <a:rPr lang="ko-KR" altLang="en-US" sz="1200" dirty="0" smtClean="0">
                <a:latin typeface="Consolas" panose="020B0609020204030204" pitchFamily="49" charset="0"/>
              </a:rPr>
              <a:t>현재 스케줄링 정책 확인</a:t>
            </a:r>
            <a:endParaRPr lang="en-US" altLang="ko-KR" sz="1200" dirty="0" smtClean="0">
              <a:latin typeface="Consolas" panose="020B0609020204030204" pitchFamily="49" charset="0"/>
            </a:endParaRPr>
          </a:p>
          <a:p>
            <a:r>
              <a:rPr lang="en-US" altLang="ko-KR" sz="1200" dirty="0" smtClean="0">
                <a:latin typeface="Consolas" panose="020B0609020204030204" pitchFamily="49" charset="0"/>
              </a:rPr>
              <a:t># </a:t>
            </a:r>
            <a:r>
              <a:rPr lang="en-US" altLang="ko-KR" sz="1200" dirty="0" err="1" smtClean="0">
                <a:latin typeface="Consolas" panose="020B0609020204030204" pitchFamily="49" charset="0"/>
              </a:rPr>
              <a:t>chrt</a:t>
            </a:r>
            <a:r>
              <a:rPr lang="ko-KR" altLang="en-US" sz="1200" smtClean="0">
                <a:latin typeface="Consolas" panose="020B0609020204030204" pitchFamily="49" charset="0"/>
              </a:rPr>
              <a:t> </a:t>
            </a:r>
            <a:r>
              <a:rPr lang="en-US" altLang="ko-KR" sz="1200" dirty="0" smtClean="0">
                <a:latin typeface="Consolas" panose="020B0609020204030204" pitchFamily="49" charset="0"/>
              </a:rPr>
              <a:t>–p PID </a:t>
            </a:r>
          </a:p>
          <a:p>
            <a:endParaRPr lang="en-US" altLang="ko-KR" sz="1200" dirty="0" smtClean="0">
              <a:latin typeface="Consolas" panose="020B0609020204030204" pitchFamily="49" charset="0"/>
            </a:endParaRPr>
          </a:p>
          <a:p>
            <a:r>
              <a:rPr lang="ko-KR" altLang="en-US" sz="1200" dirty="0" smtClean="0">
                <a:latin typeface="Consolas" panose="020B0609020204030204" pitchFamily="49" charset="0"/>
              </a:rPr>
              <a:t>스케줄링 정책 변경</a:t>
            </a:r>
            <a:endParaRPr lang="en-US" altLang="ko-KR" sz="1200" dirty="0" smtClean="0">
              <a:latin typeface="Consolas" panose="020B0609020204030204" pitchFamily="49" charset="0"/>
            </a:endParaRPr>
          </a:p>
          <a:p>
            <a:r>
              <a:rPr lang="en-US" altLang="ko-KR" sz="1200" dirty="0" smtClean="0">
                <a:latin typeface="Consolas" panose="020B0609020204030204" pitchFamily="49" charset="0"/>
              </a:rPr>
              <a:t># </a:t>
            </a:r>
            <a:r>
              <a:rPr lang="en-US" altLang="ko-KR" sz="1200" dirty="0" err="1" smtClean="0">
                <a:latin typeface="Consolas" panose="020B0609020204030204" pitchFamily="49" charset="0"/>
              </a:rPr>
              <a:t>chrt</a:t>
            </a:r>
            <a:r>
              <a:rPr lang="en-US" altLang="ko-KR" sz="1200" dirty="0" smtClean="0">
                <a:latin typeface="Consolas" panose="020B0609020204030204" pitchFamily="49" charset="0"/>
              </a:rPr>
              <a:t> –r –p 10 PID</a:t>
            </a:r>
            <a:endParaRPr lang="ko-KR" altLang="en-US" sz="1200" dirty="0">
              <a:latin typeface="Consolas" panose="020B0609020204030204" pitchFamily="49" charset="0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1135" y="3074430"/>
            <a:ext cx="4744090" cy="1591372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6452204" y="3277364"/>
            <a:ext cx="1734328" cy="318528"/>
          </a:xfrm>
          <a:prstGeom prst="rect">
            <a:avLst/>
          </a:prstGeom>
          <a:solidFill>
            <a:srgbClr val="00B050">
              <a:alpha val="31000"/>
            </a:srgb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6452204" y="4399122"/>
            <a:ext cx="1653462" cy="266680"/>
          </a:xfrm>
          <a:prstGeom prst="rect">
            <a:avLst/>
          </a:prstGeom>
          <a:solidFill>
            <a:srgbClr val="00B050">
              <a:alpha val="31000"/>
            </a:srgb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365883" y="5315852"/>
            <a:ext cx="44693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 err="1" smtClean="0">
                <a:latin typeface="Consolas" panose="020B0609020204030204" pitchFamily="49" charset="0"/>
              </a:rPr>
              <a:t>ps</a:t>
            </a:r>
            <a:r>
              <a:rPr lang="ko-KR" altLang="en-US" sz="1200" smtClean="0">
                <a:latin typeface="Consolas" panose="020B0609020204030204" pitchFamily="49" charset="0"/>
              </a:rPr>
              <a:t> </a:t>
            </a:r>
            <a:r>
              <a:rPr lang="en-US" altLang="ko-KR" sz="1200" dirty="0" smtClean="0">
                <a:latin typeface="Consolas" panose="020B0609020204030204" pitchFamily="49" charset="0"/>
              </a:rPr>
              <a:t>–</a:t>
            </a:r>
            <a:r>
              <a:rPr lang="en-US" altLang="ko-KR" sz="1200" dirty="0" err="1" smtClean="0">
                <a:latin typeface="Consolas" panose="020B0609020204030204" pitchFamily="49" charset="0"/>
              </a:rPr>
              <a:t>eo</a:t>
            </a:r>
            <a:r>
              <a:rPr lang="en-US" altLang="ko-KR" sz="1200" dirty="0" smtClean="0">
                <a:latin typeface="Consolas" panose="020B0609020204030204" pitchFamily="49" charset="0"/>
              </a:rPr>
              <a:t> </a:t>
            </a:r>
            <a:r>
              <a:rPr lang="en-US" altLang="ko-KR" sz="1200" dirty="0" err="1" smtClean="0">
                <a:latin typeface="Consolas" panose="020B0609020204030204" pitchFamily="49" charset="0"/>
              </a:rPr>
              <a:t>pid,class,pri,nice,rtprio,comm</a:t>
            </a:r>
            <a:r>
              <a:rPr lang="en-US" altLang="ko-KR" sz="1200" dirty="0" smtClean="0">
                <a:latin typeface="Consolas" panose="020B0609020204030204" pitchFamily="49" charset="0"/>
              </a:rPr>
              <a:t> | grep PID</a:t>
            </a:r>
          </a:p>
          <a:p>
            <a:endParaRPr lang="ko-KR" altLang="en-US" sz="1200" dirty="0">
              <a:latin typeface="Consolas" panose="020B0609020204030204" pitchFamily="49" charset="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6692" y="4907740"/>
            <a:ext cx="2736057" cy="1472157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888739" y="5725350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200" dirty="0" smtClean="0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SCHED_OTHER(TS) </a:t>
            </a:r>
            <a:r>
              <a:rPr lang="en-US" altLang="ko-KR" sz="1200" dirty="0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: </a:t>
            </a:r>
            <a:r>
              <a:rPr lang="en-US" altLang="ko-KR" sz="1200" dirty="0" smtClean="0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-20 </a:t>
            </a:r>
            <a:r>
              <a:rPr lang="en-US" altLang="ko-KR" sz="1200" dirty="0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~ 19 </a:t>
            </a:r>
            <a:r>
              <a:rPr lang="en-US" altLang="ko-KR" sz="1200" dirty="0">
                <a:latin typeface="LG스마트체2.0 Regular" panose="020B0600000101010101" pitchFamily="50" charset="-127"/>
                <a:ea typeface="LG스마트체2.0 Regular" panose="020B0600000101010101" pitchFamily="50" charset="-127"/>
                <a:sym typeface="Wingdings" panose="05000000000000000000" pitchFamily="2" charset="2"/>
              </a:rPr>
              <a:t> 0 ~ 39</a:t>
            </a:r>
          </a:p>
          <a:p>
            <a:r>
              <a:rPr lang="en-US" altLang="ko-KR" sz="1200" dirty="0">
                <a:latin typeface="LG스마트체2.0 Regular" panose="020B0600000101010101" pitchFamily="50" charset="-127"/>
                <a:ea typeface="LG스마트체2.0 Regular" panose="020B0600000101010101" pitchFamily="50" charset="-127"/>
                <a:sym typeface="Wingdings" panose="05000000000000000000" pitchFamily="2" charset="2"/>
              </a:rPr>
              <a:t>SCHED_RT </a:t>
            </a:r>
            <a:r>
              <a:rPr lang="en-US" altLang="ko-KR" sz="1200" dirty="0" smtClean="0">
                <a:latin typeface="LG스마트체2.0 Regular" panose="020B0600000101010101" pitchFamily="50" charset="-127"/>
                <a:ea typeface="LG스마트체2.0 Regular" panose="020B0600000101010101" pitchFamily="50" charset="-127"/>
                <a:sym typeface="Wingdings" panose="05000000000000000000" pitchFamily="2" charset="2"/>
              </a:rPr>
              <a:t>(RR,FF): </a:t>
            </a:r>
            <a:r>
              <a:rPr lang="en-US" altLang="ko-KR" sz="1200" dirty="0">
                <a:latin typeface="LG스마트체2.0 Regular" panose="020B0600000101010101" pitchFamily="50" charset="-127"/>
                <a:ea typeface="LG스마트체2.0 Regular" panose="020B0600000101010101" pitchFamily="50" charset="-127"/>
                <a:sym typeface="Wingdings" panose="05000000000000000000" pitchFamily="2" charset="2"/>
              </a:rPr>
              <a:t>1~99  40~ 139</a:t>
            </a:r>
          </a:p>
        </p:txBody>
      </p:sp>
    </p:spTree>
    <p:extLst>
      <p:ext uri="{BB962C8B-B14F-4D97-AF65-F5344CB8AC3E}">
        <p14:creationId xmlns:p14="http://schemas.microsoft.com/office/powerpoint/2010/main" val="3958998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CPU usage : top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AA5A0-BEA2-409C-BCC5-CF0E0B4BF042}" type="slidenum">
              <a:rPr lang="ko-KR" altLang="en-US" smtClean="0"/>
              <a:t>24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5719" y="2054529"/>
            <a:ext cx="7572381" cy="3838843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095720" y="2058771"/>
            <a:ext cx="2096669" cy="168801"/>
          </a:xfrm>
          <a:prstGeom prst="rect">
            <a:avLst/>
          </a:prstGeom>
          <a:solidFill>
            <a:srgbClr val="00B050">
              <a:alpha val="31000"/>
            </a:srgb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56412" y="1716745"/>
            <a:ext cx="84991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 smtClean="0">
                <a:solidFill>
                  <a:srgbClr val="00B050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부팅된 시간</a:t>
            </a:r>
            <a:endParaRPr lang="ko-KR" altLang="en-US" sz="1050" dirty="0">
              <a:solidFill>
                <a:srgbClr val="00B050"/>
              </a:solidFill>
              <a:latin typeface="LG스마트체2.0 Regular" panose="020B0600000101010101" pitchFamily="50" charset="-127"/>
              <a:ea typeface="LG스마트체2.0 Regular" panose="020B0600000101010101" pitchFamily="50" charset="-127"/>
            </a:endParaRPr>
          </a:p>
        </p:txBody>
      </p:sp>
      <p:cxnSp>
        <p:nvCxnSpPr>
          <p:cNvPr id="9" name="꺾인 연결선 8"/>
          <p:cNvCxnSpPr>
            <a:stCxn id="7" idx="3"/>
            <a:endCxn id="6" idx="0"/>
          </p:cNvCxnSpPr>
          <p:nvPr/>
        </p:nvCxnSpPr>
        <p:spPr>
          <a:xfrm>
            <a:off x="1306325" y="1843703"/>
            <a:ext cx="837730" cy="215068"/>
          </a:xfrm>
          <a:prstGeom prst="bentConnector2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3309407" y="2054529"/>
            <a:ext cx="803397" cy="173043"/>
          </a:xfrm>
          <a:prstGeom prst="rect">
            <a:avLst/>
          </a:prstGeom>
          <a:solidFill>
            <a:srgbClr val="00B050">
              <a:alpha val="31000"/>
            </a:srgb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꺾인 연결선 13"/>
          <p:cNvCxnSpPr>
            <a:stCxn id="16" idx="3"/>
            <a:endCxn id="13" idx="0"/>
          </p:cNvCxnSpPr>
          <p:nvPr/>
        </p:nvCxnSpPr>
        <p:spPr>
          <a:xfrm>
            <a:off x="2802957" y="1662358"/>
            <a:ext cx="908149" cy="392171"/>
          </a:xfrm>
          <a:prstGeom prst="bentConnector2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832820" y="1535400"/>
            <a:ext cx="97013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 smtClean="0">
                <a:solidFill>
                  <a:srgbClr val="00B050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접속된 사용자</a:t>
            </a:r>
            <a:endParaRPr lang="ko-KR" altLang="en-US" sz="1050" dirty="0">
              <a:solidFill>
                <a:srgbClr val="00B050"/>
              </a:solidFill>
              <a:latin typeface="LG스마트체2.0 Regular" panose="020B0600000101010101" pitchFamily="50" charset="-127"/>
              <a:ea typeface="LG스마트체2.0 Regular" panose="020B0600000101010101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4264940" y="2054529"/>
            <a:ext cx="2915917" cy="173043"/>
          </a:xfrm>
          <a:prstGeom prst="rect">
            <a:avLst/>
          </a:prstGeom>
          <a:solidFill>
            <a:srgbClr val="00B050">
              <a:alpha val="31000"/>
            </a:srgb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3828125" y="1408442"/>
            <a:ext cx="97654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 smtClean="0">
                <a:solidFill>
                  <a:srgbClr val="00B050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Load average</a:t>
            </a:r>
            <a:endParaRPr lang="ko-KR" altLang="en-US" sz="1050" dirty="0">
              <a:solidFill>
                <a:srgbClr val="00B050"/>
              </a:solidFill>
              <a:latin typeface="LG스마트체2.0 Regular" panose="020B0600000101010101" pitchFamily="50" charset="-127"/>
              <a:ea typeface="LG스마트체2.0 Regular" panose="020B0600000101010101" pitchFamily="50" charset="-127"/>
            </a:endParaRPr>
          </a:p>
        </p:txBody>
      </p:sp>
      <p:cxnSp>
        <p:nvCxnSpPr>
          <p:cNvPr id="24" name="꺾인 연결선 23"/>
          <p:cNvCxnSpPr>
            <a:stCxn id="36" idx="2"/>
            <a:endCxn id="30" idx="3"/>
          </p:cNvCxnSpPr>
          <p:nvPr/>
        </p:nvCxnSpPr>
        <p:spPr>
          <a:xfrm rot="5400000">
            <a:off x="6917149" y="1930668"/>
            <a:ext cx="485232" cy="294699"/>
          </a:xfrm>
          <a:prstGeom prst="bentConnector2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/>
          <p:cNvSpPr/>
          <p:nvPr/>
        </p:nvSpPr>
        <p:spPr>
          <a:xfrm>
            <a:off x="1095720" y="2230750"/>
            <a:ext cx="5916695" cy="179766"/>
          </a:xfrm>
          <a:prstGeom prst="rect">
            <a:avLst/>
          </a:prstGeom>
          <a:solidFill>
            <a:srgbClr val="00B050">
              <a:alpha val="31000"/>
            </a:srgb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/>
          <p:cNvSpPr txBox="1"/>
          <p:nvPr/>
        </p:nvSpPr>
        <p:spPr>
          <a:xfrm>
            <a:off x="6342747" y="1581485"/>
            <a:ext cx="192873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 smtClean="0">
                <a:solidFill>
                  <a:srgbClr val="00B050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실행 중인 </a:t>
            </a:r>
            <a:r>
              <a:rPr lang="en-US" altLang="ko-KR" sz="1050" dirty="0" smtClean="0">
                <a:solidFill>
                  <a:srgbClr val="00B050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process </a:t>
            </a:r>
            <a:r>
              <a:rPr lang="ko-KR" altLang="en-US" sz="1050" smtClean="0">
                <a:solidFill>
                  <a:srgbClr val="00B050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상태별 개수</a:t>
            </a:r>
            <a:endParaRPr lang="ko-KR" altLang="en-US" sz="1050" dirty="0">
              <a:solidFill>
                <a:srgbClr val="00B050"/>
              </a:solidFill>
              <a:latin typeface="LG스마트체2.0 Regular" panose="020B0600000101010101" pitchFamily="50" charset="-127"/>
              <a:ea typeface="LG스마트체2.0 Regular" panose="020B0600000101010101" pitchFamily="50" charset="-127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1095718" y="2411342"/>
            <a:ext cx="6901621" cy="159778"/>
          </a:xfrm>
          <a:prstGeom prst="rect">
            <a:avLst/>
          </a:prstGeom>
          <a:solidFill>
            <a:srgbClr val="00B050">
              <a:alpha val="31000"/>
            </a:srgb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/>
          <p:cNvSpPr txBox="1"/>
          <p:nvPr/>
        </p:nvSpPr>
        <p:spPr>
          <a:xfrm>
            <a:off x="7997339" y="1318862"/>
            <a:ext cx="85953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smtClean="0">
                <a:solidFill>
                  <a:srgbClr val="00B050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CPU</a:t>
            </a:r>
            <a:r>
              <a:rPr lang="ko-KR" altLang="en-US" sz="1050" smtClean="0">
                <a:solidFill>
                  <a:srgbClr val="00B050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 점유율</a:t>
            </a:r>
            <a:endParaRPr lang="ko-KR" altLang="en-US" sz="1050" dirty="0">
              <a:solidFill>
                <a:srgbClr val="00B050"/>
              </a:solidFill>
              <a:latin typeface="LG스마트체2.0 Regular" panose="020B0600000101010101" pitchFamily="50" charset="-127"/>
              <a:ea typeface="LG스마트체2.0 Regular" panose="020B0600000101010101" pitchFamily="50" charset="-127"/>
            </a:endParaRPr>
          </a:p>
        </p:txBody>
      </p:sp>
      <p:cxnSp>
        <p:nvCxnSpPr>
          <p:cNvPr id="47" name="꺾인 연결선 46"/>
          <p:cNvCxnSpPr>
            <a:stCxn id="45" idx="2"/>
            <a:endCxn id="43" idx="3"/>
          </p:cNvCxnSpPr>
          <p:nvPr/>
        </p:nvCxnSpPr>
        <p:spPr>
          <a:xfrm rot="5400000">
            <a:off x="7752996" y="1817121"/>
            <a:ext cx="918453" cy="429766"/>
          </a:xfrm>
          <a:prstGeom prst="bentConnector2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1095718" y="2571120"/>
            <a:ext cx="6901621" cy="321147"/>
          </a:xfrm>
          <a:prstGeom prst="rect">
            <a:avLst/>
          </a:prstGeom>
          <a:solidFill>
            <a:srgbClr val="00B050">
              <a:alpha val="31000"/>
            </a:srgb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8" name="꺾인 연결선 57"/>
          <p:cNvCxnSpPr>
            <a:stCxn id="23" idx="3"/>
            <a:endCxn id="21" idx="0"/>
          </p:cNvCxnSpPr>
          <p:nvPr/>
        </p:nvCxnSpPr>
        <p:spPr>
          <a:xfrm>
            <a:off x="4804674" y="1535400"/>
            <a:ext cx="918225" cy="519129"/>
          </a:xfrm>
          <a:prstGeom prst="bentConnector2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0" y="2604735"/>
            <a:ext cx="84510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 smtClean="0">
                <a:solidFill>
                  <a:srgbClr val="00B050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메모리 상태</a:t>
            </a:r>
            <a:endParaRPr lang="ko-KR" altLang="en-US" sz="1050" dirty="0">
              <a:solidFill>
                <a:srgbClr val="00B050"/>
              </a:solidFill>
              <a:latin typeface="LG스마트체2.0 Regular" panose="020B0600000101010101" pitchFamily="50" charset="-127"/>
              <a:ea typeface="LG스마트체2.0 Regular" panose="020B0600000101010101" pitchFamily="50" charset="-127"/>
            </a:endParaRPr>
          </a:p>
        </p:txBody>
      </p:sp>
      <p:cxnSp>
        <p:nvCxnSpPr>
          <p:cNvPr id="65" name="꺾인 연결선 64"/>
          <p:cNvCxnSpPr>
            <a:stCxn id="63" idx="3"/>
            <a:endCxn id="55" idx="1"/>
          </p:cNvCxnSpPr>
          <p:nvPr/>
        </p:nvCxnSpPr>
        <p:spPr>
          <a:xfrm>
            <a:off x="845103" y="2731693"/>
            <a:ext cx="250615" cy="1"/>
          </a:xfrm>
          <a:prstGeom prst="bentConnector3">
            <a:avLst>
              <a:gd name="adj1" fmla="val 50000"/>
            </a:avLst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9276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399327" y="908613"/>
            <a:ext cx="4135351" cy="5268350"/>
          </a:xfrm>
        </p:spPr>
        <p:txBody>
          <a:bodyPr/>
          <a:lstStyle/>
          <a:p>
            <a:r>
              <a:rPr lang="ko-KR" altLang="en-US" dirty="0" smtClean="0"/>
              <a:t>특정 프로세스 만 출력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top –p PID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특정 프로세스의 </a:t>
            </a:r>
            <a:r>
              <a:rPr lang="ko-KR" altLang="en-US" dirty="0" err="1" smtClean="0"/>
              <a:t>스레드</a:t>
            </a:r>
            <a:r>
              <a:rPr lang="ko-KR" altLang="en-US" dirty="0" smtClean="0"/>
              <a:t> 만 출력</a:t>
            </a:r>
            <a:endParaRPr lang="en-US" altLang="ko-KR" dirty="0" smtClean="0"/>
          </a:p>
          <a:p>
            <a:pPr lvl="1"/>
            <a:r>
              <a:rPr lang="en-US" altLang="ko-KR" dirty="0"/>
              <a:t>t</a:t>
            </a:r>
            <a:r>
              <a:rPr lang="en-US" altLang="ko-KR" dirty="0" smtClean="0"/>
              <a:t>op –H –p PID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CPU usage : </a:t>
            </a:r>
            <a:r>
              <a:rPr lang="en-US" altLang="ko-KR" dirty="0" smtClean="0"/>
              <a:t>top(</a:t>
            </a:r>
            <a:r>
              <a:rPr lang="ko-KR" altLang="en-US" smtClean="0"/>
              <a:t>실습</a:t>
            </a:r>
            <a:r>
              <a:rPr lang="en-US" altLang="ko-KR" dirty="0" smtClean="0"/>
              <a:t>)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AA5A0-BEA2-409C-BCC5-CF0E0B4BF042}" type="slidenum">
              <a:rPr lang="ko-KR" altLang="en-US" smtClean="0"/>
              <a:t>25</a:t>
            </a:fld>
            <a:endParaRPr lang="ko-KR" altLang="en-US"/>
          </a:p>
        </p:txBody>
      </p:sp>
      <p:sp>
        <p:nvSpPr>
          <p:cNvPr id="5" name="내용 개체 틀 1"/>
          <p:cNvSpPr txBox="1">
            <a:spLocks/>
          </p:cNvSpPr>
          <p:nvPr/>
        </p:nvSpPr>
        <p:spPr>
          <a:xfrm>
            <a:off x="4595148" y="908613"/>
            <a:ext cx="4135351" cy="5268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rgbClr val="A50034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err="1" smtClean="0"/>
              <a:t>스레드</a:t>
            </a:r>
            <a:r>
              <a:rPr lang="ko-KR" altLang="en-US" dirty="0" smtClean="0"/>
              <a:t> 별 점유율 확인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top -H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326" y="1799226"/>
            <a:ext cx="3830216" cy="79215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326" y="3885811"/>
            <a:ext cx="3827009" cy="124858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9242" y="1799226"/>
            <a:ext cx="4251729" cy="4531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471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2840911" y="2723011"/>
            <a:ext cx="344972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71463"/>
            <a:r>
              <a:rPr lang="en-US" altLang="ko-KR" sz="3200" b="1" dirty="0"/>
              <a:t>3</a:t>
            </a:r>
            <a:r>
              <a:rPr lang="en-US" altLang="ko-KR" sz="3200" b="1" dirty="0" smtClean="0"/>
              <a:t>. </a:t>
            </a:r>
            <a:r>
              <a:rPr lang="en-US" altLang="ko-KR" sz="3200" b="1" dirty="0" smtClean="0"/>
              <a:t>Overhead </a:t>
            </a:r>
            <a:r>
              <a:rPr lang="en-US" altLang="ko-KR" sz="3200" b="1" dirty="0"/>
              <a:t>– PSI</a:t>
            </a:r>
            <a:endParaRPr lang="ko-KR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513178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Load average </a:t>
            </a:r>
            <a:endParaRPr lang="en-US" altLang="ko-KR" dirty="0"/>
          </a:p>
          <a:p>
            <a:pPr lvl="1"/>
            <a:r>
              <a:rPr lang="en-US" altLang="ko-KR" dirty="0" smtClean="0"/>
              <a:t>CPU </a:t>
            </a:r>
            <a:r>
              <a:rPr lang="ko-KR" altLang="en-US" smtClean="0"/>
              <a:t>와 </a:t>
            </a:r>
            <a:r>
              <a:rPr lang="en-US" altLang="ko-KR" dirty="0" smtClean="0"/>
              <a:t>task uninterruptible(Disk I/O) </a:t>
            </a:r>
            <a:r>
              <a:rPr lang="ko-KR" altLang="en-US" smtClean="0"/>
              <a:t>의 증가로 인한 시스템 부하 정도만 </a:t>
            </a:r>
            <a:r>
              <a:rPr lang="en-US" altLang="ko-KR" dirty="0" smtClean="0"/>
              <a:t>..</a:t>
            </a:r>
          </a:p>
          <a:p>
            <a:pPr lvl="1"/>
            <a:endParaRPr lang="en-US" altLang="ko-KR" dirty="0"/>
          </a:p>
          <a:p>
            <a:pPr lvl="2"/>
            <a:r>
              <a:rPr lang="en-US" altLang="ko-KR" dirty="0" smtClean="0"/>
              <a:t>CPU ?</a:t>
            </a:r>
          </a:p>
          <a:p>
            <a:pPr lvl="2"/>
            <a:r>
              <a:rPr lang="en-US" altLang="ko-KR" dirty="0" smtClean="0"/>
              <a:t>I/O ?</a:t>
            </a:r>
          </a:p>
          <a:p>
            <a:pPr lvl="2"/>
            <a:r>
              <a:rPr lang="en-US" altLang="ko-KR" dirty="0" smtClean="0"/>
              <a:t>Memory ?</a:t>
            </a:r>
          </a:p>
          <a:p>
            <a:pPr lvl="1"/>
            <a:endParaRPr lang="en-US" altLang="ko-KR" dirty="0"/>
          </a:p>
          <a:p>
            <a:r>
              <a:rPr lang="ko-KR" altLang="en-US" dirty="0" smtClean="0"/>
              <a:t>어떤 자원에서 성능 지연이 유발하고 있는지 좀더 구체적으로 알고 싶다면</a:t>
            </a:r>
            <a:r>
              <a:rPr lang="en-US" altLang="ko-KR" dirty="0" smtClean="0"/>
              <a:t>..?</a:t>
            </a:r>
            <a:endParaRPr lang="en-US" altLang="ko-KR" dirty="0"/>
          </a:p>
          <a:p>
            <a:pPr lvl="1"/>
            <a:r>
              <a:rPr lang="en-US" altLang="ko-KR" dirty="0" smtClean="0"/>
              <a:t>PSI (Pressure Stall Information)</a:t>
            </a:r>
          </a:p>
          <a:p>
            <a:pPr lvl="1"/>
            <a:r>
              <a:rPr lang="ko-KR" altLang="en-US" dirty="0"/>
              <a:t>시스템에 발생하는 부하를 모니터링 할 수 있는 지표로 여러 작업이 경쟁적으로 자원을 이용할 때 어떤 자원이 영향을 받고 있는지 </a:t>
            </a:r>
            <a:r>
              <a:rPr lang="ko-KR" altLang="en-US" dirty="0" smtClean="0"/>
              <a:t>확인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/>
            </a:r>
            <a:br>
              <a:rPr lang="ko-KR" altLang="en-US" dirty="0"/>
            </a:br>
            <a:endParaRPr lang="en-US" altLang="ko-KR" dirty="0" smtClean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Overhead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AA5A0-BEA2-409C-BCC5-CF0E0B4BF042}" type="slidenum">
              <a:rPr lang="ko-KR" altLang="en-US" smtClean="0"/>
              <a:t>27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6488668"/>
            <a:ext cx="37545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80975" indent="-180975"/>
            <a:r>
              <a:rPr lang="en-US" altLang="ko-KR" sz="900" i="1" dirty="0" smtClean="0">
                <a:solidFill>
                  <a:srgbClr val="0070C0"/>
                </a:solidFill>
              </a:rPr>
              <a:t>Ref : </a:t>
            </a:r>
            <a:r>
              <a:rPr lang="ko-KR" altLang="en-US" sz="900" i="1" smtClean="0">
                <a:solidFill>
                  <a:srgbClr val="0070C0"/>
                </a:solidFill>
                <a:hlinkClick r:id="rId2"/>
              </a:rPr>
              <a:t>https</a:t>
            </a:r>
            <a:r>
              <a:rPr lang="ko-KR" altLang="en-US" sz="900" i="1">
                <a:solidFill>
                  <a:srgbClr val="0070C0"/>
                </a:solidFill>
                <a:hlinkClick r:id="rId2"/>
              </a:rPr>
              <a:t>://</a:t>
            </a:r>
            <a:r>
              <a:rPr lang="ko-KR" altLang="en-US" sz="900" i="1" smtClean="0">
                <a:solidFill>
                  <a:srgbClr val="0070C0"/>
                </a:solidFill>
                <a:hlinkClick r:id="rId2"/>
              </a:rPr>
              <a:t>docs.kernel.org/accounting/psi.html</a:t>
            </a:r>
            <a:r>
              <a:rPr lang="en-US" altLang="ko-KR" sz="900" i="1" dirty="0">
                <a:solidFill>
                  <a:srgbClr val="0070C0"/>
                </a:solidFill>
              </a:rPr>
              <a:t/>
            </a:r>
            <a:br>
              <a:rPr lang="en-US" altLang="ko-KR" sz="900" i="1" dirty="0">
                <a:solidFill>
                  <a:srgbClr val="0070C0"/>
                </a:solidFill>
              </a:rPr>
            </a:br>
            <a:r>
              <a:rPr lang="en-US" altLang="ko-KR" sz="900" i="1" dirty="0" smtClean="0">
                <a:solidFill>
                  <a:srgbClr val="0070C0"/>
                </a:solidFill>
              </a:rPr>
              <a:t>  </a:t>
            </a:r>
            <a:r>
              <a:rPr lang="en-US" altLang="ko-KR" sz="900" i="1" dirty="0" smtClean="0">
                <a:solidFill>
                  <a:srgbClr val="0070C0"/>
                </a:solidFill>
                <a:hlinkClick r:id="rId3"/>
              </a:rPr>
              <a:t>http</a:t>
            </a:r>
            <a:r>
              <a:rPr lang="en-US" altLang="ko-KR" sz="900" i="1" dirty="0">
                <a:solidFill>
                  <a:srgbClr val="0070C0"/>
                </a:solidFill>
                <a:hlinkClick r:id="rId3"/>
              </a:rPr>
              <a:t>://</a:t>
            </a:r>
            <a:r>
              <a:rPr lang="en-US" altLang="ko-KR" sz="900" i="1" dirty="0" smtClean="0">
                <a:solidFill>
                  <a:srgbClr val="0070C0"/>
                </a:solidFill>
                <a:hlinkClick r:id="rId3"/>
              </a:rPr>
              <a:t>collab.lge.com/main/pages/viewpage.action?pageId=918029729</a:t>
            </a:r>
            <a:endParaRPr lang="en-US" altLang="ko-KR" sz="900" i="1" dirty="0" smtClean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9431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정보 확인 </a:t>
            </a:r>
            <a:r>
              <a:rPr lang="en-US" altLang="ko-KR" dirty="0" smtClean="0"/>
              <a:t>: cat /proc/pressure/[</a:t>
            </a:r>
            <a:r>
              <a:rPr lang="en-US" altLang="ko-KR" dirty="0" err="1" smtClean="0"/>
              <a:t>cpu|memory|io</a:t>
            </a:r>
            <a:r>
              <a:rPr lang="en-US" altLang="ko-KR" dirty="0" smtClean="0"/>
              <a:t>]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en-US" altLang="ko-KR" sz="1200" dirty="0" err="1" smtClean="0"/>
              <a:t>avg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: </a:t>
            </a:r>
            <a:r>
              <a:rPr lang="ko-KR" altLang="en-US" sz="1200"/>
              <a:t>하나 이상의 </a:t>
            </a:r>
            <a:r>
              <a:rPr lang="en-US" altLang="ko-KR" sz="1200" dirty="0"/>
              <a:t>task</a:t>
            </a:r>
            <a:r>
              <a:rPr lang="ko-KR" altLang="en-US" sz="1200"/>
              <a:t>가 다른 </a:t>
            </a:r>
            <a:r>
              <a:rPr lang="en-US" altLang="ko-KR" sz="1200" dirty="0"/>
              <a:t>task</a:t>
            </a:r>
            <a:r>
              <a:rPr lang="ko-KR" altLang="en-US" sz="1200"/>
              <a:t>가 </a:t>
            </a:r>
            <a:r>
              <a:rPr lang="en-US" altLang="ko-KR" sz="1200" dirty="0"/>
              <a:t>CPU</a:t>
            </a:r>
            <a:r>
              <a:rPr lang="ko-KR" altLang="en-US" sz="1200"/>
              <a:t>를 사용하는 동안 </a:t>
            </a:r>
            <a:r>
              <a:rPr lang="en-US" altLang="ko-KR" sz="1200" dirty="0" smtClean="0"/>
              <a:t>run-queue</a:t>
            </a:r>
            <a:r>
              <a:rPr lang="ko-KR" altLang="en-US" sz="1200"/>
              <a:t>에서 대기한 시간의 </a:t>
            </a:r>
            <a:r>
              <a:rPr lang="ko-KR" altLang="en-US" sz="1200" smtClean="0"/>
              <a:t>비율</a:t>
            </a:r>
            <a:endParaRPr lang="en-US" altLang="ko-KR" sz="1200" dirty="0" smtClean="0"/>
          </a:p>
          <a:p>
            <a:pPr marL="1076325" lvl="1" indent="0">
              <a:lnSpc>
                <a:spcPct val="150000"/>
              </a:lnSpc>
              <a:buNone/>
            </a:pPr>
            <a:r>
              <a:rPr lang="en-US" altLang="ko-KR" sz="1200" dirty="0" smtClean="0"/>
              <a:t>load </a:t>
            </a:r>
            <a:r>
              <a:rPr lang="en-US" altLang="ko-KR" sz="1200" dirty="0"/>
              <a:t>average</a:t>
            </a:r>
            <a:r>
              <a:rPr lang="ko-KR" altLang="en-US" sz="1200"/>
              <a:t>와 비슷한 방법으로 </a:t>
            </a:r>
            <a:r>
              <a:rPr lang="en-US" altLang="ko-KR" sz="1200" dirty="0"/>
              <a:t>average</a:t>
            </a:r>
            <a:r>
              <a:rPr lang="ko-KR" altLang="en-US" sz="1200"/>
              <a:t>는 </a:t>
            </a:r>
            <a:r>
              <a:rPr lang="en-US" altLang="ko-KR" sz="1200" dirty="0"/>
              <a:t>10s, </a:t>
            </a:r>
            <a:r>
              <a:rPr lang="en-US" altLang="ko-KR" sz="1200" dirty="0" smtClean="0"/>
              <a:t>60s, </a:t>
            </a:r>
            <a:r>
              <a:rPr lang="en-US" altLang="ko-KR" sz="1200" dirty="0"/>
              <a:t>300s </a:t>
            </a:r>
            <a:r>
              <a:rPr lang="ko-KR" altLang="en-US" sz="1200"/>
              <a:t>간의 </a:t>
            </a:r>
            <a:r>
              <a:rPr lang="ko-KR" altLang="en-US" sz="1200" smtClean="0"/>
              <a:t>이동 평균을 </a:t>
            </a:r>
            <a:r>
              <a:rPr lang="ko-KR" altLang="en-US" sz="1200"/>
              <a:t>나타낸다</a:t>
            </a:r>
            <a:r>
              <a:rPr lang="en-US" altLang="ko-KR" sz="1200" dirty="0"/>
              <a:t>.</a:t>
            </a:r>
          </a:p>
          <a:p>
            <a:pPr lvl="1">
              <a:lnSpc>
                <a:spcPct val="150000"/>
              </a:lnSpc>
            </a:pPr>
            <a:r>
              <a:rPr lang="en-US" altLang="ko-KR" sz="1200" dirty="0" smtClean="0"/>
              <a:t>total </a:t>
            </a:r>
            <a:r>
              <a:rPr lang="en-US" altLang="ko-KR" sz="1200" dirty="0"/>
              <a:t>: stall </a:t>
            </a:r>
            <a:r>
              <a:rPr lang="ko-KR" altLang="en-US" sz="1200"/>
              <a:t>되었던 </a:t>
            </a:r>
            <a:r>
              <a:rPr lang="en-US" altLang="ko-KR" sz="1200" dirty="0"/>
              <a:t>microsecond </a:t>
            </a:r>
            <a:r>
              <a:rPr lang="ko-KR" altLang="en-US" sz="1200"/>
              <a:t>단위의 절대 </a:t>
            </a:r>
            <a:r>
              <a:rPr lang="ko-KR" altLang="en-US" sz="1200" smtClean="0"/>
              <a:t>누적 시간</a:t>
            </a:r>
            <a:endParaRPr lang="en-US" altLang="ko-KR" sz="1200" dirty="0"/>
          </a:p>
          <a:p>
            <a:pPr marL="1076325" lvl="1" indent="0">
              <a:lnSpc>
                <a:spcPct val="150000"/>
              </a:lnSpc>
              <a:buNone/>
            </a:pPr>
            <a:r>
              <a:rPr lang="ko-KR" altLang="en-US" sz="1200" dirty="0" smtClean="0"/>
              <a:t>적절한 </a:t>
            </a:r>
            <a:r>
              <a:rPr lang="ko-KR" altLang="en-US" sz="1200" dirty="0"/>
              <a:t>주기로 모니터링 하면 </a:t>
            </a:r>
            <a:r>
              <a:rPr lang="en-US" altLang="ko-KR" sz="1200" dirty="0"/>
              <a:t>total </a:t>
            </a:r>
            <a:r>
              <a:rPr lang="ko-KR" altLang="en-US" sz="1200"/>
              <a:t>을 이용하여 </a:t>
            </a:r>
            <a:r>
              <a:rPr lang="en-US" altLang="ko-KR" sz="1200" dirty="0"/>
              <a:t>latency</a:t>
            </a:r>
            <a:r>
              <a:rPr lang="ko-KR" altLang="en-US" sz="1200"/>
              <a:t>가 치솟는지를 확인하기가 </a:t>
            </a:r>
            <a:r>
              <a:rPr lang="ko-KR" altLang="en-US" sz="1200" smtClean="0"/>
              <a:t>용이</a:t>
            </a:r>
            <a:endParaRPr lang="en-US" altLang="ko-KR" sz="1200" dirty="0" smtClean="0"/>
          </a:p>
          <a:p>
            <a:pPr marL="1076325" lvl="1" indent="0">
              <a:lnSpc>
                <a:spcPct val="150000"/>
              </a:lnSpc>
              <a:buNone/>
            </a:pPr>
            <a:r>
              <a:rPr lang="en-US" altLang="ko-KR" sz="1200" dirty="0" smtClean="0"/>
              <a:t>(</a:t>
            </a:r>
            <a:r>
              <a:rPr lang="en-US" altLang="ko-KR" sz="1200" dirty="0" err="1"/>
              <a:t>avg</a:t>
            </a:r>
            <a:r>
              <a:rPr lang="en-US" altLang="ko-KR" sz="1200" dirty="0"/>
              <a:t> </a:t>
            </a:r>
            <a:r>
              <a:rPr lang="ko-KR" altLang="en-US" sz="1200"/>
              <a:t>주기가 너무 </a:t>
            </a:r>
            <a:r>
              <a:rPr lang="ko-KR" altLang="en-US" sz="1200" smtClean="0"/>
              <a:t>길면 </a:t>
            </a:r>
            <a:r>
              <a:rPr lang="ko-KR" altLang="en-US" sz="1200"/>
              <a:t>적절하지 않을 수 있다</a:t>
            </a:r>
            <a:r>
              <a:rPr lang="en-US" altLang="ko-KR" sz="1200" dirty="0"/>
              <a:t>.)</a:t>
            </a:r>
          </a:p>
          <a:p>
            <a:pPr lvl="1">
              <a:lnSpc>
                <a:spcPct val="150000"/>
              </a:lnSpc>
            </a:pPr>
            <a:r>
              <a:rPr lang="en-US" altLang="ko-KR" sz="1200" dirty="0" smtClean="0"/>
              <a:t>SOME </a:t>
            </a:r>
            <a:r>
              <a:rPr lang="en-US" altLang="ko-KR" sz="1200" dirty="0"/>
              <a:t>: </a:t>
            </a:r>
            <a:r>
              <a:rPr lang="en-US" altLang="ko-KR" sz="1200" dirty="0" smtClean="0"/>
              <a:t>memory/</a:t>
            </a:r>
            <a:r>
              <a:rPr lang="en-US" altLang="ko-KR" sz="1200" dirty="0" err="1" smtClean="0"/>
              <a:t>io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resource</a:t>
            </a:r>
            <a:r>
              <a:rPr lang="ko-KR" altLang="en-US" sz="1200"/>
              <a:t>를 사용하는 하나 이상의 </a:t>
            </a:r>
            <a:r>
              <a:rPr lang="en-US" altLang="ko-KR" sz="1200" dirty="0"/>
              <a:t>task</a:t>
            </a:r>
            <a:r>
              <a:rPr lang="ko-KR" altLang="en-US" sz="1200"/>
              <a:t>가 </a:t>
            </a:r>
            <a:r>
              <a:rPr lang="en-US" altLang="ko-KR" sz="1200" dirty="0" smtClean="0"/>
              <a:t>stall 됨</a:t>
            </a:r>
            <a:endParaRPr lang="en-US" altLang="ko-KR" sz="1200" dirty="0"/>
          </a:p>
          <a:p>
            <a:pPr lvl="1">
              <a:lnSpc>
                <a:spcPct val="150000"/>
              </a:lnSpc>
            </a:pPr>
            <a:r>
              <a:rPr lang="en-US" altLang="ko-KR" sz="1200" dirty="0" smtClean="0"/>
              <a:t>FULL </a:t>
            </a:r>
            <a:r>
              <a:rPr lang="en-US" altLang="ko-KR" sz="1200" dirty="0"/>
              <a:t>: </a:t>
            </a:r>
            <a:r>
              <a:rPr lang="ko-KR" altLang="en-US" sz="1200"/>
              <a:t>모든 </a:t>
            </a:r>
            <a:r>
              <a:rPr lang="en-US" altLang="ko-KR" sz="1200" dirty="0"/>
              <a:t>task</a:t>
            </a:r>
            <a:r>
              <a:rPr lang="ko-KR" altLang="en-US" sz="1200"/>
              <a:t>가 </a:t>
            </a:r>
            <a:r>
              <a:rPr lang="en-US" altLang="ko-KR" sz="1200" dirty="0" smtClean="0"/>
              <a:t>resource </a:t>
            </a:r>
            <a:r>
              <a:rPr lang="ko-KR" altLang="en-US" sz="1200" smtClean="0"/>
              <a:t>를 </a:t>
            </a:r>
            <a:r>
              <a:rPr lang="ko-KR" altLang="en-US" sz="1200"/>
              <a:t>기다리며 </a:t>
            </a:r>
            <a:r>
              <a:rPr lang="en-US" altLang="ko-KR" sz="1200" dirty="0"/>
              <a:t>stall </a:t>
            </a:r>
            <a:r>
              <a:rPr lang="ko-KR" altLang="en-US" sz="1200" smtClean="0"/>
              <a:t>됨</a:t>
            </a:r>
            <a:endParaRPr lang="en-US" altLang="ko-KR" sz="1200" dirty="0" smtClean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Overhead - PSI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AA5A0-BEA2-409C-BCC5-CF0E0B4BF042}" type="slidenum">
              <a:rPr lang="ko-KR" altLang="en-US" smtClean="0"/>
              <a:t>28</a:t>
            </a:fld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532" y="1339719"/>
            <a:ext cx="5983675" cy="657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939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Overhead - PSI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AA5A0-BEA2-409C-BCC5-CF0E0B4BF042}" type="slidenum">
              <a:rPr lang="ko-KR" altLang="en-US" smtClean="0"/>
              <a:t>29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618" y="1308967"/>
            <a:ext cx="4174192" cy="177384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6810" y="1163009"/>
            <a:ext cx="4042449" cy="1919801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521" y="4546154"/>
            <a:ext cx="4189289" cy="2196546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4435663" y="5044263"/>
            <a:ext cx="4586456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en-US" altLang="ko-KR" sz="1100" dirty="0"/>
              <a:t>SOME : </a:t>
            </a:r>
            <a:r>
              <a:rPr lang="ko-KR" altLang="en-US" sz="1100" smtClean="0"/>
              <a:t>해당 </a:t>
            </a:r>
            <a:r>
              <a:rPr lang="en-US" altLang="ko-KR" sz="1100" dirty="0" smtClean="0"/>
              <a:t>resource</a:t>
            </a:r>
            <a:r>
              <a:rPr lang="ko-KR" altLang="en-US" sz="1100"/>
              <a:t>를 </a:t>
            </a:r>
            <a:r>
              <a:rPr lang="ko-KR" altLang="en-US" sz="1100" smtClean="0"/>
              <a:t> 사용하기 위한 일부 </a:t>
            </a:r>
            <a:r>
              <a:rPr lang="en-US" altLang="ko-KR" sz="1100" dirty="0" smtClean="0"/>
              <a:t>tasks</a:t>
            </a:r>
            <a:r>
              <a:rPr lang="ko-KR" altLang="en-US" sz="1100" smtClean="0"/>
              <a:t>들이 </a:t>
            </a:r>
            <a:r>
              <a:rPr lang="en-US" altLang="ko-KR" sz="1100" dirty="0" smtClean="0"/>
              <a:t>stall</a:t>
            </a:r>
            <a:r>
              <a:rPr lang="ko-KR" altLang="en-US" sz="1100" smtClean="0"/>
              <a:t>된 값</a:t>
            </a:r>
            <a:endParaRPr lang="en-US" altLang="ko-KR" sz="1100" dirty="0"/>
          </a:p>
          <a:p>
            <a:pPr lvl="1">
              <a:lnSpc>
                <a:spcPct val="150000"/>
              </a:lnSpc>
            </a:pPr>
            <a:r>
              <a:rPr lang="en-US" altLang="ko-KR" sz="1100" dirty="0"/>
              <a:t>FULL : </a:t>
            </a:r>
            <a:r>
              <a:rPr lang="ko-KR" altLang="en-US" sz="1100"/>
              <a:t>모든 </a:t>
            </a:r>
            <a:r>
              <a:rPr lang="en-US" altLang="ko-KR" sz="1100" dirty="0"/>
              <a:t>task</a:t>
            </a:r>
            <a:r>
              <a:rPr lang="ko-KR" altLang="en-US" sz="1100"/>
              <a:t>가 </a:t>
            </a:r>
            <a:r>
              <a:rPr lang="en-US" altLang="ko-KR" sz="1100" dirty="0"/>
              <a:t>resource </a:t>
            </a:r>
            <a:r>
              <a:rPr lang="ko-KR" altLang="en-US" sz="1100"/>
              <a:t>를 기다리며 </a:t>
            </a:r>
            <a:r>
              <a:rPr lang="en-US" altLang="ko-KR" sz="1100" dirty="0"/>
              <a:t>stall </a:t>
            </a:r>
            <a:r>
              <a:rPr lang="ko-KR" altLang="en-US" sz="1100"/>
              <a:t>됨</a:t>
            </a:r>
            <a:endParaRPr lang="en-US" altLang="ko-KR" sz="1600" dirty="0"/>
          </a:p>
        </p:txBody>
      </p:sp>
      <p:sp>
        <p:nvSpPr>
          <p:cNvPr id="8" name="TextBox 7"/>
          <p:cNvSpPr txBox="1"/>
          <p:nvPr/>
        </p:nvSpPr>
        <p:spPr>
          <a:xfrm>
            <a:off x="492618" y="3211830"/>
            <a:ext cx="364504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Task A</a:t>
            </a:r>
            <a:r>
              <a:rPr lang="ko-KR" altLang="en-US" sz="1100" smtClean="0"/>
              <a:t>는 </a:t>
            </a:r>
            <a:r>
              <a:rPr lang="en-US" altLang="ko-KR" sz="1100" dirty="0" smtClean="0"/>
              <a:t>delay</a:t>
            </a:r>
            <a:r>
              <a:rPr lang="ko-KR" altLang="en-US" sz="1100" smtClean="0"/>
              <a:t>없이 동작중</a:t>
            </a:r>
            <a:r>
              <a:rPr lang="en-US" altLang="ko-KR" sz="1100" dirty="0"/>
              <a:t> </a:t>
            </a:r>
            <a:r>
              <a:rPr lang="en-US" altLang="ko-KR" sz="1100" dirty="0" smtClean="0"/>
              <a:t>Task B</a:t>
            </a:r>
            <a:r>
              <a:rPr lang="ko-KR" altLang="en-US" sz="1100" smtClean="0"/>
              <a:t>는</a:t>
            </a:r>
            <a:r>
              <a:rPr lang="en-US" altLang="ko-KR" sz="1100" dirty="0" smtClean="0"/>
              <a:t> 30</a:t>
            </a:r>
            <a:r>
              <a:rPr lang="ko-KR" altLang="en-US" sz="1100" smtClean="0"/>
              <a:t>초동안 </a:t>
            </a:r>
            <a:r>
              <a:rPr lang="en-US" altLang="ko-KR" sz="1100" dirty="0" smtClean="0"/>
              <a:t>delay</a:t>
            </a:r>
            <a:r>
              <a:rPr lang="ko-KR" altLang="en-US" sz="1100" smtClean="0"/>
              <a:t>발생</a:t>
            </a:r>
            <a:endParaRPr lang="en-US" altLang="ko-KR" sz="1100" dirty="0" smtClean="0"/>
          </a:p>
          <a:p>
            <a:r>
              <a:rPr lang="en-US" altLang="ko-KR" sz="1100" dirty="0"/>
              <a:t>S</a:t>
            </a:r>
            <a:r>
              <a:rPr lang="en-US" altLang="ko-KR" sz="1100" dirty="0" smtClean="0"/>
              <a:t>ome 50%(30/60), Full</a:t>
            </a:r>
            <a:r>
              <a:rPr lang="ko-KR" altLang="en-US" sz="1100" smtClean="0"/>
              <a:t>은 </a:t>
            </a:r>
            <a:r>
              <a:rPr lang="en-US" altLang="ko-KR" sz="1100" dirty="0" smtClean="0"/>
              <a:t>0%(</a:t>
            </a:r>
            <a:r>
              <a:rPr lang="ko-KR" altLang="en-US" sz="1100" smtClean="0"/>
              <a:t>전체 입장에서는 </a:t>
            </a:r>
            <a:r>
              <a:rPr lang="en-US" altLang="ko-KR" sz="1100" dirty="0" smtClean="0"/>
              <a:t>delay</a:t>
            </a:r>
            <a:r>
              <a:rPr lang="ko-KR" altLang="en-US" sz="1100" smtClean="0"/>
              <a:t>가 없음</a:t>
            </a:r>
            <a:r>
              <a:rPr lang="en-US" altLang="ko-KR" sz="1100" dirty="0" smtClean="0"/>
              <a:t>, A</a:t>
            </a:r>
            <a:r>
              <a:rPr lang="ko-KR" altLang="en-US" sz="1100" smtClean="0"/>
              <a:t>는 동작중이므로</a:t>
            </a:r>
            <a:r>
              <a:rPr lang="en-US" altLang="ko-KR" sz="1100" dirty="0" smtClean="0"/>
              <a:t>)</a:t>
            </a:r>
            <a:endParaRPr lang="ko-KR" altLang="en-US" sz="1100"/>
          </a:p>
        </p:txBody>
      </p:sp>
      <p:sp>
        <p:nvSpPr>
          <p:cNvPr id="14" name="TextBox 13"/>
          <p:cNvSpPr txBox="1"/>
          <p:nvPr/>
        </p:nvSpPr>
        <p:spPr>
          <a:xfrm>
            <a:off x="4906370" y="3211830"/>
            <a:ext cx="364504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Task B</a:t>
            </a:r>
            <a:r>
              <a:rPr lang="ko-KR" altLang="en-US" sz="1100"/>
              <a:t>는</a:t>
            </a:r>
            <a:r>
              <a:rPr lang="en-US" altLang="ko-KR" sz="1100" dirty="0"/>
              <a:t> 30</a:t>
            </a:r>
            <a:r>
              <a:rPr lang="ko-KR" altLang="en-US" sz="1100"/>
              <a:t>초동안 </a:t>
            </a:r>
            <a:r>
              <a:rPr lang="en-US" altLang="ko-KR" sz="1100" dirty="0"/>
              <a:t>delay</a:t>
            </a:r>
            <a:r>
              <a:rPr lang="ko-KR" altLang="en-US" sz="1100" smtClean="0"/>
              <a:t>발생하는 동안 동시에</a:t>
            </a:r>
            <a:r>
              <a:rPr lang="en-US" altLang="ko-KR" sz="1100" dirty="0" smtClean="0"/>
              <a:t> Task A</a:t>
            </a:r>
            <a:r>
              <a:rPr lang="ko-KR" altLang="en-US" sz="1100" smtClean="0"/>
              <a:t>는 </a:t>
            </a:r>
            <a:r>
              <a:rPr lang="en-US" altLang="ko-KR" sz="1100" dirty="0" smtClean="0"/>
              <a:t>10</a:t>
            </a:r>
            <a:r>
              <a:rPr lang="ko-KR" altLang="en-US" sz="1100" smtClean="0"/>
              <a:t>초 동안 </a:t>
            </a:r>
            <a:r>
              <a:rPr lang="en-US" altLang="ko-KR" sz="1100" dirty="0" smtClean="0"/>
              <a:t>delay</a:t>
            </a:r>
          </a:p>
          <a:p>
            <a:r>
              <a:rPr lang="en-US" altLang="ko-KR" sz="1100" dirty="0" smtClean="0"/>
              <a:t>Some 50%(30/60), Full</a:t>
            </a:r>
            <a:r>
              <a:rPr lang="ko-KR" altLang="en-US" sz="1100" smtClean="0"/>
              <a:t>은 </a:t>
            </a:r>
            <a:r>
              <a:rPr lang="en-US" altLang="ko-KR" sz="1100" dirty="0" smtClean="0"/>
              <a:t>16.66%(</a:t>
            </a:r>
            <a:r>
              <a:rPr lang="ko-KR" altLang="en-US" sz="1100" smtClean="0"/>
              <a:t>전체 입장에서는 </a:t>
            </a:r>
            <a:r>
              <a:rPr lang="en-US" altLang="ko-KR" sz="1100" dirty="0" smtClean="0"/>
              <a:t>delay</a:t>
            </a:r>
            <a:r>
              <a:rPr lang="ko-KR" altLang="en-US" sz="1100" smtClean="0"/>
              <a:t>가 </a:t>
            </a:r>
            <a:r>
              <a:rPr lang="en-US" altLang="ko-KR" sz="1100" dirty="0" smtClean="0"/>
              <a:t>60-10=50 </a:t>
            </a:r>
            <a:r>
              <a:rPr lang="ko-KR" altLang="en-US" sz="1100" smtClean="0"/>
              <a:t>초 동안 전체 일함</a:t>
            </a:r>
            <a:r>
              <a:rPr lang="en-US" altLang="ko-KR" sz="1100" dirty="0"/>
              <a:t> </a:t>
            </a:r>
            <a:r>
              <a:rPr lang="en-US" altLang="ko-KR" sz="1100" dirty="0" smtClean="0"/>
              <a:t>10</a:t>
            </a:r>
            <a:r>
              <a:rPr lang="ko-KR" altLang="en-US" sz="1100" smtClean="0"/>
              <a:t>초동안 전체 </a:t>
            </a:r>
            <a:r>
              <a:rPr lang="en-US" altLang="ko-KR" sz="1100" dirty="0" smtClean="0"/>
              <a:t>delay =16.66)</a:t>
            </a:r>
            <a:endParaRPr lang="ko-KR" altLang="en-US" sz="1100"/>
          </a:p>
        </p:txBody>
      </p:sp>
    </p:spTree>
    <p:extLst>
      <p:ext uri="{BB962C8B-B14F-4D97-AF65-F5344CB8AC3E}">
        <p14:creationId xmlns:p14="http://schemas.microsoft.com/office/powerpoint/2010/main" val="1002813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2262852" y="2927830"/>
            <a:ext cx="461829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1463"/>
            <a:r>
              <a:rPr lang="en-US" altLang="ko-KR" sz="3200" b="1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1. TV </a:t>
            </a:r>
            <a:r>
              <a:rPr lang="ko-KR" altLang="en-US" sz="3200" b="1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시스템 연결 가이드</a:t>
            </a:r>
            <a:endParaRPr lang="ko-KR" altLang="en-US" sz="3200" b="1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AA5A0-BEA2-409C-BCC5-CF0E0B4BF042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4781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Overhead </a:t>
            </a:r>
            <a:r>
              <a:rPr lang="en-US" altLang="ko-KR" dirty="0" smtClean="0"/>
              <a:t>– PSI vs Load average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AA5A0-BEA2-409C-BCC5-CF0E0B4BF042}" type="slidenum">
              <a:rPr lang="ko-KR" altLang="en-US" smtClean="0"/>
              <a:t>30</a:t>
            </a:fld>
            <a:endParaRPr lang="ko-KR" altLang="en-US"/>
          </a:p>
        </p:txBody>
      </p:sp>
      <p:graphicFrame>
        <p:nvGraphicFramePr>
          <p:cNvPr id="5" name="내용 개체 틀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64738544"/>
              </p:ext>
            </p:extLst>
          </p:nvPr>
        </p:nvGraphicFramePr>
        <p:xfrm>
          <a:off x="1335380" y="2606352"/>
          <a:ext cx="6519536" cy="1644147"/>
        </p:xfrm>
        <a:graphic>
          <a:graphicData uri="http://schemas.openxmlformats.org/drawingml/2006/table">
            <a:tbl>
              <a:tblPr/>
              <a:tblGrid>
                <a:gridCol w="1263291"/>
                <a:gridCol w="2712098"/>
                <a:gridCol w="2544147"/>
              </a:tblGrid>
              <a:tr h="552195"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dirty="0">
                          <a:effectLst/>
                        </a:rPr>
                        <a:t>data</a:t>
                      </a:r>
                    </a:p>
                  </a:txBody>
                  <a:tcPr marL="66675" marR="66675" marT="47625" marB="47625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effectLst/>
                        </a:rPr>
                        <a:t>active task </a:t>
                      </a:r>
                      <a:r>
                        <a:rPr lang="ko-KR" altLang="en-US" sz="1400">
                          <a:effectLst/>
                        </a:rPr>
                        <a:t>수</a:t>
                      </a:r>
                    </a:p>
                  </a:txBody>
                  <a:tcPr marL="66675" marR="66675" marT="47625" marB="47625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400" dirty="0">
                          <a:effectLst/>
                        </a:rPr>
                        <a:t>대기한 시간의 </a:t>
                      </a:r>
                      <a:r>
                        <a:rPr lang="ko-KR" altLang="en-US" sz="1400" dirty="0" smtClean="0">
                          <a:effectLst/>
                        </a:rPr>
                        <a:t>비율</a:t>
                      </a:r>
                      <a:endParaRPr lang="ko-KR" altLang="en-US" sz="1400" dirty="0">
                        <a:effectLst/>
                      </a:endParaRPr>
                    </a:p>
                  </a:txBody>
                  <a:tcPr marL="66675" marR="66675" marT="47625" marB="47625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45976"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>
                          <a:effectLst/>
                        </a:rPr>
                        <a:t>term</a:t>
                      </a:r>
                    </a:p>
                  </a:txBody>
                  <a:tcPr marL="66675" marR="66675" marT="47625" marB="47625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400" dirty="0">
                          <a:effectLst/>
                        </a:rPr>
                        <a:t>5</a:t>
                      </a:r>
                      <a:r>
                        <a:rPr lang="ko-KR" altLang="en-US" sz="1400">
                          <a:effectLst/>
                        </a:rPr>
                        <a:t>초 주기 </a:t>
                      </a:r>
                      <a:r>
                        <a:rPr lang="en-US" altLang="ko-KR" sz="1400" dirty="0">
                          <a:effectLst/>
                        </a:rPr>
                        <a:t>1</a:t>
                      </a:r>
                      <a:r>
                        <a:rPr lang="ko-KR" altLang="en-US" sz="1400">
                          <a:effectLst/>
                        </a:rPr>
                        <a:t>분</a:t>
                      </a:r>
                      <a:r>
                        <a:rPr lang="en-US" altLang="ko-KR" sz="1400" dirty="0">
                          <a:effectLst/>
                        </a:rPr>
                        <a:t>, 5</a:t>
                      </a:r>
                      <a:r>
                        <a:rPr lang="ko-KR" altLang="en-US" sz="1400">
                          <a:effectLst/>
                        </a:rPr>
                        <a:t>분</a:t>
                      </a:r>
                      <a:r>
                        <a:rPr lang="en-US" altLang="ko-KR" sz="1400" dirty="0">
                          <a:effectLst/>
                        </a:rPr>
                        <a:t>, 15</a:t>
                      </a:r>
                      <a:r>
                        <a:rPr lang="ko-KR" altLang="en-US" sz="1400">
                          <a:effectLst/>
                        </a:rPr>
                        <a:t>분 평균</a:t>
                      </a:r>
                    </a:p>
                  </a:txBody>
                  <a:tcPr marL="66675" marR="66675" marT="47625" marB="47625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400" dirty="0">
                          <a:effectLst/>
                        </a:rPr>
                        <a:t>2</a:t>
                      </a:r>
                      <a:r>
                        <a:rPr lang="ko-KR" altLang="en-US" sz="1400">
                          <a:effectLst/>
                        </a:rPr>
                        <a:t>초 주기 </a:t>
                      </a:r>
                      <a:r>
                        <a:rPr lang="en-US" altLang="ko-KR" sz="1400" dirty="0">
                          <a:effectLst/>
                        </a:rPr>
                        <a:t>10</a:t>
                      </a:r>
                      <a:r>
                        <a:rPr lang="ko-KR" altLang="en-US" sz="1400">
                          <a:effectLst/>
                        </a:rPr>
                        <a:t>초</a:t>
                      </a:r>
                      <a:r>
                        <a:rPr lang="en-US" altLang="ko-KR" sz="1400" dirty="0">
                          <a:effectLst/>
                        </a:rPr>
                        <a:t>, 60</a:t>
                      </a:r>
                      <a:r>
                        <a:rPr lang="ko-KR" altLang="en-US" sz="1400">
                          <a:effectLst/>
                        </a:rPr>
                        <a:t>초</a:t>
                      </a:r>
                      <a:r>
                        <a:rPr lang="en-US" altLang="ko-KR" sz="1400" dirty="0">
                          <a:effectLst/>
                        </a:rPr>
                        <a:t>, 300</a:t>
                      </a:r>
                      <a:r>
                        <a:rPr lang="ko-KR" altLang="en-US" sz="1400">
                          <a:effectLst/>
                        </a:rPr>
                        <a:t>초</a:t>
                      </a:r>
                    </a:p>
                  </a:txBody>
                  <a:tcPr marL="66675" marR="66675" marT="47625" marB="47625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45976"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dirty="0">
                          <a:effectLst/>
                        </a:rPr>
                        <a:t>report</a:t>
                      </a:r>
                    </a:p>
                  </a:txBody>
                  <a:tcPr marL="66675" marR="66675" marT="47625" marB="47625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effectLst/>
                        </a:rPr>
                        <a:t>TASK_UNINTERRUPTIBLE</a:t>
                      </a:r>
                    </a:p>
                  </a:txBody>
                  <a:tcPr marL="66675" marR="66675" marT="47625" marB="47625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effectLst/>
                        </a:rPr>
                        <a:t>CPU, IO, Memory</a:t>
                      </a:r>
                    </a:p>
                  </a:txBody>
                  <a:tcPr marL="66675" marR="66675" marT="47625" marB="47625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2792730" y="2225091"/>
            <a:ext cx="1703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Load average</a:t>
            </a:r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6244590" y="2237020"/>
            <a:ext cx="1703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PSI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023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1800" dirty="0" smtClean="0"/>
              <a:t>로드를 늘려 가면서 </a:t>
            </a:r>
            <a:r>
              <a:rPr lang="en-US" altLang="ko-KR" sz="1800" dirty="0" smtClean="0"/>
              <a:t>CPU </a:t>
            </a:r>
            <a:r>
              <a:rPr lang="en-US" altLang="ko-KR" sz="1800" dirty="0" err="1" smtClean="0"/>
              <a:t>로드</a:t>
            </a:r>
            <a:r>
              <a:rPr lang="en-US" altLang="ko-KR" sz="1800" dirty="0" smtClean="0"/>
              <a:t> </a:t>
            </a:r>
            <a:r>
              <a:rPr lang="en-US" altLang="ko-KR" sz="1800" dirty="0" err="1" smtClean="0"/>
              <a:t>증가로</a:t>
            </a:r>
            <a:r>
              <a:rPr lang="en-US" altLang="ko-KR" sz="1800" dirty="0" smtClean="0"/>
              <a:t> </a:t>
            </a:r>
            <a:r>
              <a:rPr lang="en-US" altLang="ko-KR" sz="1800" dirty="0" err="1" smtClean="0"/>
              <a:t>인한</a:t>
            </a:r>
            <a:r>
              <a:rPr lang="en-US" altLang="ko-KR" sz="1800" dirty="0" smtClean="0"/>
              <a:t> pressure 가 잘 </a:t>
            </a:r>
            <a:r>
              <a:rPr lang="en-US" altLang="ko-KR" sz="1800" dirty="0" err="1" smtClean="0"/>
              <a:t>표현되는지</a:t>
            </a:r>
            <a:r>
              <a:rPr lang="en-US" altLang="ko-KR" sz="1800" dirty="0" smtClean="0"/>
              <a:t> </a:t>
            </a:r>
            <a:r>
              <a:rPr lang="en-US" altLang="ko-KR" sz="1800" dirty="0" err="1" smtClean="0"/>
              <a:t>확인</a:t>
            </a:r>
            <a:endParaRPr lang="en-US" altLang="ko-KR" sz="1800" dirty="0" smtClean="0"/>
          </a:p>
          <a:p>
            <a:pPr lvl="1"/>
            <a:r>
              <a:rPr lang="en-US" altLang="ko-KR" sz="1600" dirty="0" smtClean="0"/>
              <a:t>CPU </a:t>
            </a:r>
            <a:r>
              <a:rPr lang="ko-KR" altLang="en-US" sz="1600" smtClean="0"/>
              <a:t>로드 </a:t>
            </a:r>
            <a:endParaRPr lang="en-US" altLang="ko-KR" sz="1600" dirty="0" smtClean="0"/>
          </a:p>
          <a:p>
            <a:pPr lvl="2"/>
            <a:r>
              <a:rPr lang="en-US" altLang="ko-KR" sz="1400" dirty="0" smtClean="0"/>
              <a:t>./stress-ng –c 2</a:t>
            </a:r>
          </a:p>
          <a:p>
            <a:pPr lvl="2"/>
            <a:r>
              <a:rPr lang="en-US" altLang="ko-KR" sz="1400" dirty="0" smtClean="0"/>
              <a:t>./stress-ng –c 4</a:t>
            </a:r>
          </a:p>
          <a:p>
            <a:pPr lvl="2"/>
            <a:r>
              <a:rPr lang="en-US" altLang="ko-KR" sz="1400" dirty="0" smtClean="0"/>
              <a:t>./stress-ng –c 8</a:t>
            </a:r>
          </a:p>
          <a:p>
            <a:pPr lvl="2"/>
            <a:r>
              <a:rPr lang="en-US" altLang="ko-KR" sz="1400" dirty="0" smtClean="0"/>
              <a:t>…</a:t>
            </a:r>
          </a:p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Overhead – </a:t>
            </a:r>
            <a:r>
              <a:rPr lang="en-US" altLang="ko-KR" dirty="0" err="1" smtClean="0"/>
              <a:t>wmpchart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확인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AA5A0-BEA2-409C-BCC5-CF0E0B4BF042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9480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Overhead – </a:t>
            </a:r>
            <a:r>
              <a:rPr lang="en-US" altLang="ko-KR" dirty="0" err="1"/>
              <a:t>wmpchart</a:t>
            </a:r>
            <a:r>
              <a:rPr lang="en-US" altLang="ko-KR" dirty="0"/>
              <a:t> </a:t>
            </a:r>
            <a:r>
              <a:rPr lang="en-US" altLang="ko-KR" dirty="0" err="1"/>
              <a:t>확인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AA5A0-BEA2-409C-BCC5-CF0E0B4BF042}" type="slidenum">
              <a:rPr lang="ko-KR" altLang="en-US" smtClean="0"/>
              <a:t>32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330" y="1160463"/>
            <a:ext cx="8669895" cy="556101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95288" y="883463"/>
            <a:ext cx="16291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Process overhead </a:t>
            </a:r>
            <a:r>
              <a:rPr lang="en-US" altLang="ko-KR" sz="1200" dirty="0" err="1" smtClean="0"/>
              <a:t>유입</a:t>
            </a:r>
            <a:endParaRPr lang="ko-KR" altLang="en-US" sz="1200"/>
          </a:p>
        </p:txBody>
      </p:sp>
      <p:sp>
        <p:nvSpPr>
          <p:cNvPr id="7" name="직사각형 6"/>
          <p:cNvSpPr/>
          <p:nvPr/>
        </p:nvSpPr>
        <p:spPr>
          <a:xfrm>
            <a:off x="2024388" y="883462"/>
            <a:ext cx="217078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100" dirty="0">
                <a:hlinkClick r:id="rId3"/>
              </a:rPr>
              <a:t>http://10.157.97.48/dir/k8lpn_bk</a:t>
            </a:r>
            <a:r>
              <a:rPr lang="ko-KR" altLang="en-US" sz="1100" dirty="0" smtClean="0">
                <a:hlinkClick r:id="rId3"/>
              </a:rPr>
              <a:t>/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3754696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Overhead – </a:t>
            </a:r>
            <a:r>
              <a:rPr lang="en-US" altLang="ko-KR" dirty="0" err="1"/>
              <a:t>wmpchart</a:t>
            </a:r>
            <a:r>
              <a:rPr lang="en-US" altLang="ko-KR" dirty="0"/>
              <a:t> </a:t>
            </a:r>
            <a:r>
              <a:rPr lang="en-US" altLang="ko-KR" dirty="0" err="1"/>
              <a:t>확인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AA5A0-BEA2-409C-BCC5-CF0E0B4BF042}" type="slidenum">
              <a:rPr lang="ko-KR" altLang="en-US" smtClean="0"/>
              <a:t>33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326" y="1160462"/>
            <a:ext cx="8385900" cy="537214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95288" y="883463"/>
            <a:ext cx="12859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CPU </a:t>
            </a:r>
            <a:r>
              <a:rPr lang="en-US" altLang="ko-KR" sz="1200" dirty="0" err="1" smtClean="0"/>
              <a:t>점유율</a:t>
            </a:r>
            <a:r>
              <a:rPr lang="en-US" altLang="ko-KR" sz="1200" dirty="0" smtClean="0"/>
              <a:t> </a:t>
            </a:r>
            <a:r>
              <a:rPr lang="en-US" altLang="ko-KR" sz="1200" dirty="0" err="1" smtClean="0"/>
              <a:t>증가</a:t>
            </a:r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2438911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Overhead – </a:t>
            </a:r>
            <a:r>
              <a:rPr lang="en-US" altLang="ko-KR" dirty="0" err="1"/>
              <a:t>wmpchart</a:t>
            </a:r>
            <a:r>
              <a:rPr lang="en-US" altLang="ko-KR" dirty="0"/>
              <a:t> </a:t>
            </a:r>
            <a:r>
              <a:rPr lang="en-US" altLang="ko-KR" dirty="0" err="1"/>
              <a:t>확인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AA5A0-BEA2-409C-BCC5-CF0E0B4BF042}" type="slidenum">
              <a:rPr lang="ko-KR" altLang="en-US" smtClean="0"/>
              <a:t>34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897" y="1160464"/>
            <a:ext cx="8546328" cy="500967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95288" y="883463"/>
            <a:ext cx="13619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CPU Pressure </a:t>
            </a:r>
            <a:r>
              <a:rPr lang="en-US" altLang="ko-KR" sz="1200" dirty="0" err="1" smtClean="0"/>
              <a:t>증가</a:t>
            </a:r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1510448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이슈에서 확인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Overhead – </a:t>
            </a:r>
            <a:r>
              <a:rPr lang="en-US" altLang="ko-KR" dirty="0" err="1"/>
              <a:t>wmpchart</a:t>
            </a:r>
            <a:r>
              <a:rPr lang="en-US" altLang="ko-KR" dirty="0"/>
              <a:t> </a:t>
            </a:r>
            <a:r>
              <a:rPr lang="en-US" altLang="ko-KR" dirty="0" err="1"/>
              <a:t>확인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AA5A0-BEA2-409C-BCC5-CF0E0B4BF042}" type="slidenum">
              <a:rPr lang="ko-KR" altLang="en-US" smtClean="0"/>
              <a:t>35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12721" r="58775"/>
          <a:stretch/>
        </p:blipFill>
        <p:spPr>
          <a:xfrm>
            <a:off x="3528191" y="995496"/>
            <a:ext cx="2606351" cy="527116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l="12993" r="62789"/>
          <a:stretch/>
        </p:blipFill>
        <p:spPr>
          <a:xfrm>
            <a:off x="6485164" y="995496"/>
            <a:ext cx="2214465" cy="527116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326" y="1377635"/>
            <a:ext cx="3175581" cy="2253441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345232" y="3648557"/>
            <a:ext cx="309161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dirty="0">
                <a:hlinkClick r:id="rId5"/>
              </a:rPr>
              <a:t>http://</a:t>
            </a:r>
            <a:r>
              <a:rPr lang="ko-KR" altLang="en-US" sz="1100" dirty="0" smtClean="0">
                <a:hlinkClick r:id="rId5"/>
              </a:rPr>
              <a:t>hlm.lge.com/qi/browse/QEVENTTWTT-9132</a:t>
            </a:r>
            <a:endParaRPr lang="en-US" altLang="ko-KR" sz="1100" dirty="0"/>
          </a:p>
        </p:txBody>
      </p:sp>
    </p:spTree>
    <p:extLst>
      <p:ext uri="{BB962C8B-B14F-4D97-AF65-F5344CB8AC3E}">
        <p14:creationId xmlns:p14="http://schemas.microsoft.com/office/powerpoint/2010/main" val="1614567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2256193" y="2710570"/>
            <a:ext cx="464069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71463"/>
            <a:r>
              <a:rPr lang="en-US" altLang="ko-KR" sz="3200" b="1" dirty="0"/>
              <a:t>4</a:t>
            </a:r>
            <a:r>
              <a:rPr lang="en-US" altLang="ko-KR" sz="3200" b="1" dirty="0" smtClean="0"/>
              <a:t>. </a:t>
            </a:r>
            <a:r>
              <a:rPr lang="en-US" altLang="ko-KR" sz="3200" b="1" dirty="0"/>
              <a:t>Debugging tool – perf </a:t>
            </a:r>
          </a:p>
        </p:txBody>
      </p:sp>
    </p:spTree>
    <p:extLst>
      <p:ext uri="{BB962C8B-B14F-4D97-AF65-F5344CB8AC3E}">
        <p14:creationId xmlns:p14="http://schemas.microsoft.com/office/powerpoint/2010/main" val="3004930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ko-KR" sz="900" dirty="0" smtClean="0"/>
          </a:p>
          <a:p>
            <a:pPr marL="0" indent="0">
              <a:buNone/>
            </a:pPr>
            <a:endParaRPr lang="en-US" altLang="ko-KR" sz="900" dirty="0"/>
          </a:p>
          <a:p>
            <a:r>
              <a:rPr lang="ko-KR" altLang="en-US" sz="1200" dirty="0" err="1" smtClean="0"/>
              <a:t>커널이</a:t>
            </a:r>
            <a:r>
              <a:rPr lang="ko-KR" altLang="en-US" sz="1200" dirty="0" smtClean="0"/>
              <a:t> 어떤 </a:t>
            </a:r>
            <a:r>
              <a:rPr lang="en-US" altLang="ko-KR" sz="1200" dirty="0" smtClean="0"/>
              <a:t>code </a:t>
            </a:r>
            <a:r>
              <a:rPr lang="ko-KR" altLang="en-US" sz="1200" smtClean="0"/>
              <a:t>에서 </a:t>
            </a:r>
            <a:r>
              <a:rPr lang="en-US" altLang="ko-KR" sz="1200" dirty="0" smtClean="0"/>
              <a:t>CPU </a:t>
            </a:r>
            <a:r>
              <a:rPr lang="ko-KR" altLang="en-US" sz="1200" smtClean="0"/>
              <a:t>점유율이 높아 지는가</a:t>
            </a:r>
            <a:r>
              <a:rPr lang="en-US" altLang="ko-KR" sz="1200" dirty="0" smtClean="0"/>
              <a:t>?</a:t>
            </a:r>
            <a:endParaRPr lang="en-US" altLang="ko-KR" sz="1200" dirty="0"/>
          </a:p>
          <a:p>
            <a:r>
              <a:rPr lang="en-US" altLang="ko-KR" sz="1200" dirty="0" smtClean="0"/>
              <a:t>L2 cache miss </a:t>
            </a:r>
            <a:r>
              <a:rPr lang="ko-KR" altLang="en-US" sz="1200" smtClean="0"/>
              <a:t>를 유발하는 코드는 어떤 것인가</a:t>
            </a:r>
            <a:r>
              <a:rPr lang="en-US" altLang="ko-KR" sz="1200" dirty="0" smtClean="0"/>
              <a:t>?</a:t>
            </a:r>
            <a:endParaRPr lang="en-US" altLang="ko-KR" sz="1200" dirty="0"/>
          </a:p>
          <a:p>
            <a:r>
              <a:rPr lang="en-US" altLang="ko-KR" sz="1200" dirty="0" smtClean="0"/>
              <a:t>CPU </a:t>
            </a:r>
            <a:r>
              <a:rPr lang="ko-KR" altLang="en-US" sz="1200" smtClean="0"/>
              <a:t>가 </a:t>
            </a:r>
            <a:r>
              <a:rPr lang="en-US" altLang="ko-KR" sz="1200" dirty="0" smtClean="0"/>
              <a:t>memory I/O </a:t>
            </a:r>
            <a:r>
              <a:rPr lang="ko-KR" altLang="en-US" sz="1200" smtClean="0"/>
              <a:t>구간에서 </a:t>
            </a:r>
            <a:r>
              <a:rPr lang="en-US" altLang="ko-KR" sz="1200" dirty="0" smtClean="0"/>
              <a:t>stall </a:t>
            </a:r>
            <a:r>
              <a:rPr lang="ko-KR" altLang="en-US" sz="1200" smtClean="0"/>
              <a:t>되는가</a:t>
            </a:r>
            <a:r>
              <a:rPr lang="en-US" altLang="ko-KR" sz="1200" dirty="0" smtClean="0"/>
              <a:t>?</a:t>
            </a:r>
          </a:p>
          <a:p>
            <a:r>
              <a:rPr lang="ko-KR" altLang="en-US" sz="1200" dirty="0" smtClean="0"/>
              <a:t>어떤 코드에서 메모리를 많이 쓰고 있는가</a:t>
            </a:r>
            <a:r>
              <a:rPr lang="en-US" altLang="ko-KR" sz="1200" dirty="0" smtClean="0"/>
              <a:t>?</a:t>
            </a:r>
          </a:p>
          <a:p>
            <a:r>
              <a:rPr lang="ko-KR" altLang="en-US" sz="1200" dirty="0" smtClean="0"/>
              <a:t>어떤 </a:t>
            </a:r>
            <a:r>
              <a:rPr lang="ko-KR" altLang="en-US" sz="1200" dirty="0" err="1" smtClean="0"/>
              <a:t>커널</a:t>
            </a:r>
            <a:r>
              <a:rPr lang="ko-KR" altLang="en-US" sz="1200" dirty="0" smtClean="0"/>
              <a:t> 코드가 자주 불리는가</a:t>
            </a:r>
            <a:r>
              <a:rPr lang="en-US" altLang="ko-KR" sz="1200" dirty="0" smtClean="0"/>
              <a:t>?</a:t>
            </a:r>
            <a:endParaRPr lang="en-US" altLang="ko-KR" sz="1200" dirty="0"/>
          </a:p>
          <a:p>
            <a:r>
              <a:rPr lang="ko-KR" altLang="en-US" sz="1200" dirty="0" err="1" smtClean="0"/>
              <a:t>스레드가</a:t>
            </a:r>
            <a:r>
              <a:rPr lang="ko-KR" altLang="en-US" sz="1200" dirty="0" smtClean="0"/>
              <a:t> 선점 당하는 원인이 무엇인가</a:t>
            </a:r>
            <a:r>
              <a:rPr lang="en-US" altLang="ko-KR" sz="1200" dirty="0" smtClean="0"/>
              <a:t>?</a:t>
            </a:r>
          </a:p>
          <a:p>
            <a:endParaRPr lang="en-US" altLang="ko-KR" sz="1200" dirty="0" smtClean="0"/>
          </a:p>
          <a:p>
            <a:r>
              <a:rPr lang="en-US" altLang="ko-KR" dirty="0" smtClean="0"/>
              <a:t>profiling </a:t>
            </a:r>
          </a:p>
          <a:p>
            <a:pPr lvl="1"/>
            <a:r>
              <a:rPr lang="ko-KR" altLang="en-US" sz="1400" dirty="0" smtClean="0"/>
              <a:t>병목 지점을 찾아내기 위해 </a:t>
            </a:r>
            <a:r>
              <a:rPr lang="en-US" altLang="ko-KR" sz="1400" dirty="0" smtClean="0"/>
              <a:t>( </a:t>
            </a:r>
            <a:r>
              <a:rPr lang="ko-KR" altLang="en-US" sz="1400" smtClean="0"/>
              <a:t>어느 구간에서 </a:t>
            </a:r>
            <a:r>
              <a:rPr lang="en-US" altLang="ko-KR" sz="1400" dirty="0" smtClean="0"/>
              <a:t>CPU </a:t>
            </a:r>
            <a:r>
              <a:rPr lang="ko-KR" altLang="en-US" sz="1400" smtClean="0"/>
              <a:t>를 많이사용하게 되었는지</a:t>
            </a:r>
            <a:r>
              <a:rPr lang="en-US" altLang="ko-KR" sz="1400" dirty="0" smtClean="0"/>
              <a:t>? )</a:t>
            </a:r>
          </a:p>
          <a:p>
            <a:r>
              <a:rPr lang="en-US" altLang="ko-KR" dirty="0" smtClean="0"/>
              <a:t>tracing</a:t>
            </a:r>
          </a:p>
          <a:p>
            <a:pPr lvl="1"/>
            <a:r>
              <a:rPr lang="ko-KR" altLang="en-US" sz="1400" dirty="0" smtClean="0"/>
              <a:t>특정 이벤트가 발생하게 된 원인과 과정은 어떤 것이 있는지</a:t>
            </a:r>
            <a:r>
              <a:rPr lang="en-US" altLang="ko-KR" sz="1400" dirty="0" smtClean="0"/>
              <a:t>?</a:t>
            </a: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1200" dirty="0"/>
          </a:p>
          <a:p>
            <a:endParaRPr lang="en-US" altLang="ko-KR" sz="1200" dirty="0"/>
          </a:p>
          <a:p>
            <a:endParaRPr lang="ko-KR" altLang="en-US" sz="11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perf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AA5A0-BEA2-409C-BCC5-CF0E0B4BF042}" type="slidenum">
              <a:rPr lang="ko-KR" altLang="en-US" smtClean="0"/>
              <a:t>37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6488668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900" i="1" dirty="0" smtClean="0">
                <a:solidFill>
                  <a:srgbClr val="0070C0"/>
                </a:solidFill>
              </a:rPr>
              <a:t>ref : </a:t>
            </a:r>
            <a:r>
              <a:rPr lang="ko-KR" altLang="en-US" sz="900" i="1" smtClean="0">
                <a:solidFill>
                  <a:srgbClr val="0070C0"/>
                </a:solidFill>
                <a:hlinkClick r:id="rId2"/>
              </a:rPr>
              <a:t>https</a:t>
            </a:r>
            <a:r>
              <a:rPr lang="ko-KR" altLang="en-US" sz="900" i="1">
                <a:solidFill>
                  <a:srgbClr val="0070C0"/>
                </a:solidFill>
                <a:hlinkClick r:id="rId2"/>
              </a:rPr>
              <a:t>://</a:t>
            </a:r>
            <a:r>
              <a:rPr lang="ko-KR" altLang="en-US" sz="900" i="1" smtClean="0">
                <a:solidFill>
                  <a:srgbClr val="0070C0"/>
                </a:solidFill>
                <a:hlinkClick r:id="rId2"/>
              </a:rPr>
              <a:t>perf.wiki.kernel.org/index.php/Main_Page</a:t>
            </a:r>
            <a:endParaRPr lang="en-US" altLang="ko-KR" sz="900" i="1" dirty="0" smtClean="0">
              <a:solidFill>
                <a:srgbClr val="0070C0"/>
              </a:solidFill>
            </a:endParaRPr>
          </a:p>
          <a:p>
            <a:r>
              <a:rPr lang="en-US" altLang="ko-KR" sz="900" i="1" dirty="0">
                <a:solidFill>
                  <a:srgbClr val="0070C0"/>
                </a:solidFill>
              </a:rPr>
              <a:t>        </a:t>
            </a:r>
            <a:r>
              <a:rPr lang="en-US" altLang="ko-KR" sz="900" i="1" dirty="0">
                <a:solidFill>
                  <a:srgbClr val="0070C0"/>
                </a:solidFill>
                <a:hlinkClick r:id="rId3"/>
              </a:rPr>
              <a:t>https://</a:t>
            </a:r>
            <a:r>
              <a:rPr lang="en-US" altLang="ko-KR" sz="900" i="1" dirty="0" smtClean="0">
                <a:solidFill>
                  <a:srgbClr val="0070C0"/>
                </a:solidFill>
                <a:hlinkClick r:id="rId3"/>
              </a:rPr>
              <a:t>www.brendangregg.com/perf.html</a:t>
            </a:r>
            <a:endParaRPr lang="en-US" altLang="ko-KR" sz="900" i="1" dirty="0" smtClean="0">
              <a:solidFill>
                <a:srgbClr val="0070C0"/>
              </a:solidFill>
            </a:endParaRPr>
          </a:p>
        </p:txBody>
      </p:sp>
      <p:pic>
        <p:nvPicPr>
          <p:cNvPr id="1026" name="Picture 2" descr="https://www.brendangregg.com/perf_events/perf_events_map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9080" y="791183"/>
            <a:ext cx="4081891" cy="2857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2343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1600" dirty="0" smtClean="0"/>
              <a:t>기본 사용법</a:t>
            </a:r>
            <a:endParaRPr lang="en-US" altLang="ko-KR" sz="1600" dirty="0" smtClean="0"/>
          </a:p>
          <a:p>
            <a:pPr lvl="1"/>
            <a:r>
              <a:rPr lang="en-US" altLang="ko-KR" sz="1400" dirty="0" smtClean="0"/>
              <a:t>Trace </a:t>
            </a:r>
            <a:r>
              <a:rPr lang="en-US" altLang="ko-KR" sz="1400" dirty="0" err="1" smtClean="0"/>
              <a:t>sched</a:t>
            </a:r>
            <a:r>
              <a:rPr lang="en-US" altLang="ko-KR" sz="1400" dirty="0" smtClean="0"/>
              <a:t> event</a:t>
            </a:r>
          </a:p>
          <a:p>
            <a:pPr lvl="1"/>
            <a:r>
              <a:rPr lang="en-US" altLang="ko-KR" sz="1400" dirty="0" smtClean="0"/>
              <a:t>-a </a:t>
            </a:r>
            <a:r>
              <a:rPr lang="en-US" altLang="ko-KR" sz="1400" dirty="0" err="1" smtClean="0"/>
              <a:t>모든</a:t>
            </a:r>
            <a:r>
              <a:rPr lang="en-US" altLang="ko-KR" sz="1400" dirty="0" smtClean="0"/>
              <a:t> CPU </a:t>
            </a:r>
            <a:r>
              <a:rPr lang="ko-KR" altLang="en-US" sz="1400" smtClean="0"/>
              <a:t>에</a:t>
            </a:r>
            <a:r>
              <a:rPr lang="en-US" altLang="ko-KR" sz="1400" dirty="0" smtClean="0"/>
              <a:t> </a:t>
            </a:r>
            <a:r>
              <a:rPr lang="ko-KR" altLang="en-US" sz="1400" smtClean="0"/>
              <a:t>대해서</a:t>
            </a:r>
            <a:endParaRPr lang="en-US" altLang="ko-KR" sz="1400" dirty="0" smtClean="0"/>
          </a:p>
          <a:p>
            <a:pPr lvl="1"/>
            <a:r>
              <a:rPr lang="en-US" altLang="ko-KR" sz="1400" dirty="0" smtClean="0"/>
              <a:t>-g call graph </a:t>
            </a:r>
            <a:r>
              <a:rPr lang="en-US" altLang="ko-KR" sz="1400" dirty="0" err="1" smtClean="0"/>
              <a:t>저장</a:t>
            </a:r>
            <a:endParaRPr lang="en-US" altLang="ko-KR" sz="1400" dirty="0" smtClean="0"/>
          </a:p>
          <a:p>
            <a:endParaRPr lang="en-US" altLang="ko-KR" sz="1600" dirty="0" smtClean="0"/>
          </a:p>
          <a:p>
            <a:r>
              <a:rPr lang="ko-KR" altLang="en-US" sz="1600" dirty="0" smtClean="0"/>
              <a:t>결과 해석</a:t>
            </a:r>
            <a:endParaRPr lang="en-US" altLang="ko-KR" sz="1600" dirty="0" smtClean="0"/>
          </a:p>
          <a:p>
            <a:pPr lvl="1"/>
            <a:r>
              <a:rPr lang="en-US" altLang="ko-KR" sz="1400" dirty="0" smtClean="0"/>
              <a:t>53k </a:t>
            </a:r>
            <a:r>
              <a:rPr lang="ko-KR" altLang="en-US" sz="1400" smtClean="0"/>
              <a:t>의 이벤트가 추적 되었고</a:t>
            </a:r>
            <a:r>
              <a:rPr lang="en-US" altLang="ko-KR" sz="1400" dirty="0" smtClean="0"/>
              <a:t>, </a:t>
            </a:r>
            <a:r>
              <a:rPr lang="ko-KR" altLang="en-US" sz="1400" smtClean="0"/>
              <a:t>각 프로세스에서 발생한 </a:t>
            </a:r>
            <a:r>
              <a:rPr lang="en-US" altLang="ko-KR" sz="1400" dirty="0" err="1" smtClean="0"/>
              <a:t>sched_switch</a:t>
            </a:r>
            <a:r>
              <a:rPr lang="en-US" altLang="ko-KR" sz="1400" dirty="0" smtClean="0"/>
              <a:t>()와 </a:t>
            </a:r>
            <a:r>
              <a:rPr lang="en-US" altLang="ko-KR" sz="1400" dirty="0" err="1" smtClean="0"/>
              <a:t>그에</a:t>
            </a:r>
            <a:r>
              <a:rPr lang="en-US" altLang="ko-KR" sz="1400" dirty="0" smtClean="0"/>
              <a:t> </a:t>
            </a:r>
            <a:r>
              <a:rPr lang="en-US" altLang="ko-KR" sz="1400" dirty="0" err="1" smtClean="0"/>
              <a:t>대당하는</a:t>
            </a:r>
            <a:r>
              <a:rPr lang="en-US" altLang="ko-KR" sz="1400" dirty="0" smtClean="0"/>
              <a:t> </a:t>
            </a:r>
            <a:r>
              <a:rPr lang="en-US" altLang="ko-KR" sz="1400" dirty="0" err="1" smtClean="0"/>
              <a:t>정보</a:t>
            </a:r>
            <a:r>
              <a:rPr lang="en-US" altLang="ko-KR" sz="1400" dirty="0" smtClean="0"/>
              <a:t> </a:t>
            </a:r>
            <a:r>
              <a:rPr lang="en-US" altLang="ko-KR" sz="1400" dirty="0" err="1" smtClean="0"/>
              <a:t>저장</a:t>
            </a:r>
            <a:endParaRPr lang="en-US" altLang="ko-KR" sz="1400" dirty="0" smtClean="0"/>
          </a:p>
          <a:p>
            <a:pPr lvl="1"/>
            <a:r>
              <a:rPr lang="en-US" altLang="ko-KR" sz="1400" dirty="0" smtClean="0"/>
              <a:t>11% 가 </a:t>
            </a:r>
            <a:r>
              <a:rPr lang="en-US" altLang="ko-KR" sz="1400" dirty="0" err="1" smtClean="0"/>
              <a:t>커널</a:t>
            </a:r>
            <a:r>
              <a:rPr lang="en-US" altLang="ko-KR" sz="1400" dirty="0" smtClean="0"/>
              <a:t> swapper </a:t>
            </a:r>
            <a:r>
              <a:rPr lang="ko-KR" altLang="en-US" sz="1400" smtClean="0"/>
              <a:t>에서 발생</a:t>
            </a:r>
            <a:r>
              <a:rPr lang="en-US" altLang="ko-KR" sz="1400" dirty="0" smtClean="0"/>
              <a:t>/11%</a:t>
            </a:r>
            <a:r>
              <a:rPr lang="ko-KR" altLang="en-US" sz="1400" smtClean="0"/>
              <a:t>가 </a:t>
            </a:r>
            <a:r>
              <a:rPr lang="en-US" altLang="ko-KR" sz="1400" dirty="0" smtClean="0"/>
              <a:t>lginput2 </a:t>
            </a:r>
            <a:r>
              <a:rPr lang="en-US" altLang="ko-KR" sz="1400" dirty="0" err="1" smtClean="0"/>
              <a:t>에서</a:t>
            </a:r>
            <a:r>
              <a:rPr lang="en-US" altLang="ko-KR" sz="1400" dirty="0" smtClean="0"/>
              <a:t> </a:t>
            </a:r>
            <a:r>
              <a:rPr lang="en-US" altLang="ko-KR" sz="1400" dirty="0" err="1" smtClean="0"/>
              <a:t>발생</a:t>
            </a:r>
            <a:r>
              <a:rPr lang="en-US" altLang="ko-KR" sz="1400" dirty="0" smtClean="0"/>
              <a:t>,</a:t>
            </a:r>
          </a:p>
          <a:p>
            <a:pPr lvl="1"/>
            <a:r>
              <a:rPr lang="en-US" altLang="ko-KR" sz="1400" dirty="0" err="1" smtClean="0"/>
              <a:t>sched_switch</a:t>
            </a:r>
            <a:r>
              <a:rPr lang="en-US" altLang="ko-KR" sz="1400" dirty="0" smtClean="0"/>
              <a:t> </a:t>
            </a:r>
            <a:r>
              <a:rPr lang="en-US" altLang="ko-KR" sz="1400" dirty="0" err="1" smtClean="0"/>
              <a:t>이벤트는</a:t>
            </a:r>
            <a:r>
              <a:rPr lang="en-US" altLang="ko-KR" sz="1400" dirty="0" smtClean="0"/>
              <a:t> </a:t>
            </a:r>
            <a:r>
              <a:rPr lang="ko-KR" altLang="en-US" sz="1400" smtClean="0"/>
              <a:t>주로 </a:t>
            </a:r>
            <a:r>
              <a:rPr lang="en-US" altLang="ko-KR" sz="1400" dirty="0" smtClean="0"/>
              <a:t>lginput2와 swapper </a:t>
            </a:r>
            <a:r>
              <a:rPr lang="ko-KR" altLang="en-US" sz="1400" smtClean="0"/>
              <a:t>에서</a:t>
            </a:r>
            <a:r>
              <a:rPr lang="en-US" altLang="ko-KR" sz="1400" dirty="0" smtClean="0"/>
              <a:t> 있</a:t>
            </a:r>
            <a:r>
              <a:rPr lang="ko-KR" altLang="en-US" sz="1400" smtClean="0"/>
              <a:t>음</a:t>
            </a:r>
            <a:endParaRPr lang="en-US" altLang="ko-KR" sz="1400" dirty="0"/>
          </a:p>
          <a:p>
            <a:pPr lvl="1"/>
            <a:endParaRPr lang="en-US" altLang="ko-KR" sz="1400" dirty="0" smtClean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perf – </a:t>
            </a:r>
            <a:r>
              <a:rPr lang="ko-KR" altLang="en-US" smtClean="0"/>
              <a:t>사용법</a:t>
            </a:r>
            <a:r>
              <a:rPr lang="en-US" altLang="ko-KR" dirty="0" smtClean="0"/>
              <a:t>(</a:t>
            </a:r>
            <a:r>
              <a:rPr lang="ko-KR" altLang="en-US" smtClean="0"/>
              <a:t>실습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AA5A0-BEA2-409C-BCC5-CF0E0B4BF042}" type="slidenum">
              <a:rPr lang="ko-KR" altLang="en-US" smtClean="0"/>
              <a:t>38</a:t>
            </a:fld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012193" y="1048109"/>
            <a:ext cx="6131807" cy="1015663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altLang="ko-KR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root@LGwebOSTV</a:t>
            </a:r>
            <a:r>
              <a:rPr lang="en-US" altLang="ko-KR" sz="1200" dirty="0">
                <a:solidFill>
                  <a:schemeClr val="bg1"/>
                </a:solidFill>
                <a:latin typeface="Consolas" panose="020B0609020204030204" pitchFamily="49" charset="0"/>
              </a:rPr>
              <a:t>:~# perf record -e </a:t>
            </a:r>
            <a:r>
              <a:rPr lang="en-US" altLang="ko-KR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sched:sched_switch</a:t>
            </a:r>
            <a:r>
              <a:rPr lang="en-US" altLang="ko-KR" sz="1200" dirty="0">
                <a:solidFill>
                  <a:schemeClr val="bg1"/>
                </a:solidFill>
                <a:latin typeface="Consolas" panose="020B0609020204030204" pitchFamily="49" charset="0"/>
              </a:rPr>
              <a:t> -ag</a:t>
            </a:r>
          </a:p>
          <a:p>
            <a:r>
              <a:rPr lang="en-US" altLang="ko-KR" sz="1200" dirty="0">
                <a:solidFill>
                  <a:schemeClr val="bg1"/>
                </a:solidFill>
                <a:latin typeface="Consolas" panose="020B0609020204030204" pitchFamily="49" charset="0"/>
              </a:rPr>
              <a:t>^</a:t>
            </a:r>
            <a:r>
              <a:rPr lang="en-US" altLang="ko-KR" sz="1200" dirty="0" smtClean="0">
                <a:solidFill>
                  <a:schemeClr val="bg1"/>
                </a:solidFill>
                <a:latin typeface="Consolas" panose="020B0609020204030204" pitchFamily="49" charset="0"/>
              </a:rPr>
              <a:t>C</a:t>
            </a:r>
          </a:p>
          <a:p>
            <a:endParaRPr lang="en-US" altLang="ko-KR" sz="12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Consolas" panose="020B0609020204030204" pitchFamily="49" charset="0"/>
              </a:rPr>
              <a:t>[ </a:t>
            </a:r>
            <a:r>
              <a:rPr lang="en-US" altLang="ko-KR" sz="1200" dirty="0">
                <a:solidFill>
                  <a:schemeClr val="bg1"/>
                </a:solidFill>
                <a:latin typeface="Consolas" panose="020B0609020204030204" pitchFamily="49" charset="0"/>
              </a:rPr>
              <a:t>perf record: Woken up 7 times to write data ]</a:t>
            </a:r>
          </a:p>
          <a:p>
            <a:r>
              <a:rPr lang="en-US" altLang="ko-KR" sz="1200" dirty="0">
                <a:solidFill>
                  <a:schemeClr val="bg1"/>
                </a:solidFill>
                <a:latin typeface="Consolas" panose="020B0609020204030204" pitchFamily="49" charset="0"/>
              </a:rPr>
              <a:t>[ perf record: Captured and wrote 3.085 MB </a:t>
            </a:r>
            <a:r>
              <a:rPr lang="en-US" altLang="ko-KR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perf.data</a:t>
            </a:r>
            <a:r>
              <a:rPr lang="en-US" altLang="ko-KR" sz="1200" dirty="0">
                <a:solidFill>
                  <a:schemeClr val="bg1"/>
                </a:solidFill>
                <a:latin typeface="Consolas" panose="020B0609020204030204" pitchFamily="49" charset="0"/>
              </a:rPr>
              <a:t> (13569 samples) </a:t>
            </a:r>
            <a:r>
              <a:rPr lang="en-US" altLang="ko-KR" sz="1200" dirty="0" smtClean="0">
                <a:solidFill>
                  <a:schemeClr val="bg1"/>
                </a:solidFill>
                <a:latin typeface="Consolas" panose="020B0609020204030204" pitchFamily="49" charset="0"/>
              </a:rPr>
              <a:t>]</a:t>
            </a:r>
            <a:endParaRPr lang="en-US" altLang="ko-KR" sz="12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rcRect r="21731"/>
          <a:stretch/>
        </p:blipFill>
        <p:spPr>
          <a:xfrm>
            <a:off x="395288" y="3730875"/>
            <a:ext cx="8366720" cy="2446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314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395288" y="1018859"/>
            <a:ext cx="3865427" cy="5268350"/>
          </a:xfrm>
        </p:spPr>
        <p:txBody>
          <a:bodyPr>
            <a:normAutofit/>
          </a:bodyPr>
          <a:lstStyle/>
          <a:p>
            <a:r>
              <a:rPr lang="en-US" altLang="ko-KR" sz="1800" dirty="0" smtClean="0"/>
              <a:t>perf </a:t>
            </a:r>
            <a:r>
              <a:rPr lang="ko-KR" altLang="en-US" sz="1800" dirty="0" smtClean="0"/>
              <a:t>명령어</a:t>
            </a:r>
            <a:endParaRPr lang="en-US" altLang="ko-KR" sz="1800" dirty="0" smtClean="0"/>
          </a:p>
          <a:p>
            <a:pPr lvl="1"/>
            <a:r>
              <a:rPr lang="en-US" altLang="ko-KR" sz="1600" dirty="0" smtClean="0"/>
              <a:t>perf </a:t>
            </a:r>
            <a:r>
              <a:rPr lang="ko-KR" altLang="en-US" sz="1600" dirty="0" smtClean="0"/>
              <a:t>를 입력하면 사용할 수 있는 </a:t>
            </a:r>
            <a:r>
              <a:rPr lang="en-US" altLang="ko-KR" sz="1600" dirty="0" smtClean="0"/>
              <a:t>subsystem </a:t>
            </a:r>
            <a:r>
              <a:rPr lang="ko-KR" altLang="en-US" sz="1600" dirty="0" smtClean="0"/>
              <a:t>이 출력 </a:t>
            </a:r>
            <a:endParaRPr lang="ko-KR" altLang="en-US" sz="16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perf – </a:t>
            </a:r>
            <a:r>
              <a:rPr lang="ko-KR" altLang="en-US"/>
              <a:t>사용법</a:t>
            </a:r>
            <a:r>
              <a:rPr lang="en-US" altLang="ko-KR" dirty="0"/>
              <a:t>(</a:t>
            </a:r>
            <a:r>
              <a:rPr lang="ko-KR" altLang="en-US"/>
              <a:t>실습</a:t>
            </a:r>
            <a:r>
              <a:rPr lang="en-US" altLang="ko-KR" dirty="0"/>
              <a:t>)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AA5A0-BEA2-409C-BCC5-CF0E0B4BF042}" type="slidenum">
              <a:rPr lang="ko-KR" altLang="en-US" smtClean="0"/>
              <a:t>39</a:t>
            </a:fld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/>
          <a:srcRect r="16749"/>
          <a:stretch/>
        </p:blipFill>
        <p:spPr>
          <a:xfrm>
            <a:off x="505535" y="1985551"/>
            <a:ext cx="4241563" cy="3760253"/>
          </a:xfrm>
          <a:prstGeom prst="rect">
            <a:avLst/>
          </a:prstGeom>
        </p:spPr>
      </p:pic>
      <p:sp>
        <p:nvSpPr>
          <p:cNvPr id="10" name="내용 개체 틀 1"/>
          <p:cNvSpPr txBox="1">
            <a:spLocks/>
          </p:cNvSpPr>
          <p:nvPr/>
        </p:nvSpPr>
        <p:spPr>
          <a:xfrm>
            <a:off x="5343728" y="1018859"/>
            <a:ext cx="3180112" cy="5268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rgbClr val="A50034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 smtClean="0"/>
              <a:t>command </a:t>
            </a:r>
            <a:r>
              <a:rPr lang="ko-KR" altLang="en-US" sz="1800" smtClean="0"/>
              <a:t>별로 확인</a:t>
            </a:r>
            <a:endParaRPr lang="en-US" altLang="ko-KR" sz="1800" dirty="0" smtClean="0"/>
          </a:p>
          <a:p>
            <a:pPr lvl="1"/>
            <a:r>
              <a:rPr lang="en-US" altLang="ko-KR" sz="1600" dirty="0" smtClean="0"/>
              <a:t>ex : perf stat -h</a:t>
            </a:r>
            <a:endParaRPr lang="ko-KR" altLang="en-US" sz="1600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rcRect t="5886"/>
          <a:stretch/>
        </p:blipFill>
        <p:spPr>
          <a:xfrm>
            <a:off x="5343727" y="1985551"/>
            <a:ext cx="2784073" cy="376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32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399327" y="908612"/>
            <a:ext cx="8391645" cy="5949387"/>
          </a:xfrm>
        </p:spPr>
        <p:txBody>
          <a:bodyPr>
            <a:normAutofit/>
          </a:bodyPr>
          <a:lstStyle/>
          <a:p>
            <a:r>
              <a:rPr lang="en-US" altLang="ko-KR" sz="1800" dirty="0" smtClean="0"/>
              <a:t>Serial </a:t>
            </a:r>
            <a:r>
              <a:rPr lang="ko-KR" altLang="en-US" sz="1800" smtClean="0"/>
              <a:t>연결</a:t>
            </a:r>
            <a:endParaRPr lang="en-US" altLang="ko-KR" sz="1800" dirty="0" smtClean="0"/>
          </a:p>
          <a:p>
            <a:pPr lvl="1"/>
            <a:r>
              <a:rPr lang="ko-KR" altLang="en-US" sz="1600" dirty="0" smtClean="0"/>
              <a:t>짧은 줄 </a:t>
            </a:r>
            <a:r>
              <a:rPr lang="en-US" altLang="ko-KR" sz="1600" dirty="0" smtClean="0"/>
              <a:t>USB2Serial </a:t>
            </a:r>
            <a:r>
              <a:rPr lang="en-US" altLang="ko-KR" sz="1600" dirty="0" smtClean="0">
                <a:sym typeface="Wingdings" panose="05000000000000000000" pitchFamily="2" charset="2"/>
              </a:rPr>
              <a:t> TV </a:t>
            </a:r>
            <a:r>
              <a:rPr lang="ko-KR" altLang="en-US" sz="1600" smtClean="0">
                <a:sym typeface="Wingdings" panose="05000000000000000000" pitchFamily="2" charset="2"/>
              </a:rPr>
              <a:t>연결</a:t>
            </a:r>
            <a:endParaRPr lang="en-US" altLang="ko-KR" sz="1600" dirty="0" smtClean="0">
              <a:sym typeface="Wingdings" panose="05000000000000000000" pitchFamily="2" charset="2"/>
            </a:endParaRPr>
          </a:p>
          <a:p>
            <a:pPr lvl="1"/>
            <a:r>
              <a:rPr lang="ko-KR" altLang="en-US" sz="1600" dirty="0" smtClean="0">
                <a:sym typeface="Wingdings" panose="05000000000000000000" pitchFamily="2" charset="2"/>
              </a:rPr>
              <a:t>긴 줄 </a:t>
            </a:r>
            <a:r>
              <a:rPr lang="en-US" altLang="ko-KR" sz="1600" dirty="0" smtClean="0">
                <a:sym typeface="Wingdings" panose="05000000000000000000" pitchFamily="2" charset="2"/>
              </a:rPr>
              <a:t>USB2Serial  PC </a:t>
            </a:r>
            <a:r>
              <a:rPr lang="ko-KR" altLang="en-US" sz="1600" smtClean="0">
                <a:sym typeface="Wingdings" panose="05000000000000000000" pitchFamily="2" charset="2"/>
              </a:rPr>
              <a:t>연결</a:t>
            </a:r>
            <a:endParaRPr lang="en-US" altLang="ko-KR" sz="1600" dirty="0" smtClean="0">
              <a:sym typeface="Wingdings" panose="05000000000000000000" pitchFamily="2" charset="2"/>
            </a:endParaRPr>
          </a:p>
          <a:p>
            <a:pPr lvl="1"/>
            <a:r>
              <a:rPr lang="en-US" altLang="ko-KR" sz="1600" dirty="0" smtClean="0">
                <a:sym typeface="Wingdings" panose="05000000000000000000" pitchFamily="2" charset="2"/>
              </a:rPr>
              <a:t>Putty </a:t>
            </a:r>
            <a:r>
              <a:rPr lang="ko-KR" altLang="en-US" sz="1600" smtClean="0">
                <a:sym typeface="Wingdings" panose="05000000000000000000" pitchFamily="2" charset="2"/>
              </a:rPr>
              <a:t>실행</a:t>
            </a:r>
            <a:endParaRPr lang="en-US" altLang="ko-KR" sz="1600" dirty="0" smtClean="0">
              <a:sym typeface="Wingdings" panose="05000000000000000000" pitchFamily="2" charset="2"/>
            </a:endParaRPr>
          </a:p>
          <a:p>
            <a:pPr lvl="2"/>
            <a:r>
              <a:rPr lang="en-US" altLang="ko-KR" sz="1400" dirty="0">
                <a:sym typeface="Wingdings" panose="05000000000000000000" pitchFamily="2" charset="2"/>
              </a:rPr>
              <a:t>Connection </a:t>
            </a:r>
            <a:r>
              <a:rPr lang="en-US" altLang="ko-KR" sz="1400" dirty="0" smtClean="0">
                <a:sym typeface="Wingdings" panose="05000000000000000000" pitchFamily="2" charset="2"/>
              </a:rPr>
              <a:t>type</a:t>
            </a:r>
            <a:r>
              <a:rPr lang="ko-KR" altLang="en-US" sz="1400">
                <a:sym typeface="Wingdings" panose="05000000000000000000" pitchFamily="2" charset="2"/>
              </a:rPr>
              <a:t>을 </a:t>
            </a:r>
            <a:r>
              <a:rPr lang="en-US" altLang="ko-KR" sz="1400" dirty="0">
                <a:sym typeface="Wingdings" panose="05000000000000000000" pitchFamily="2" charset="2"/>
              </a:rPr>
              <a:t>Serial</a:t>
            </a:r>
            <a:r>
              <a:rPr lang="ko-KR" altLang="en-US" sz="1400">
                <a:sym typeface="Wingdings" panose="05000000000000000000" pitchFamily="2" charset="2"/>
              </a:rPr>
              <a:t>로 설정 후</a:t>
            </a:r>
            <a:r>
              <a:rPr lang="en-US" altLang="ko-KR" sz="1400" dirty="0">
                <a:sym typeface="Wingdings" panose="05000000000000000000" pitchFamily="2" charset="2"/>
              </a:rPr>
              <a:t>, Speed</a:t>
            </a:r>
            <a:r>
              <a:rPr lang="ko-KR" altLang="en-US" sz="1400">
                <a:sym typeface="Wingdings" panose="05000000000000000000" pitchFamily="2" charset="2"/>
              </a:rPr>
              <a:t>에 </a:t>
            </a:r>
            <a:r>
              <a:rPr lang="en-US" altLang="ko-KR" sz="1400" dirty="0">
                <a:sym typeface="Wingdings" panose="05000000000000000000" pitchFamily="2" charset="2"/>
              </a:rPr>
              <a:t>115200 </a:t>
            </a:r>
            <a:r>
              <a:rPr lang="ko-KR" altLang="en-US" sz="1400" smtClean="0">
                <a:sym typeface="Wingdings" panose="05000000000000000000" pitchFamily="2" charset="2"/>
              </a:rPr>
              <a:t>입력</a:t>
            </a:r>
            <a:endParaRPr lang="en-US" altLang="ko-KR" sz="1400" dirty="0" smtClean="0">
              <a:sym typeface="Wingdings" panose="05000000000000000000" pitchFamily="2" charset="2"/>
            </a:endParaRPr>
          </a:p>
          <a:p>
            <a:pPr lvl="2"/>
            <a:r>
              <a:rPr lang="en-US" altLang="ko-KR" sz="1400" dirty="0" smtClean="0">
                <a:sym typeface="Wingdings" panose="05000000000000000000" pitchFamily="2" charset="2"/>
              </a:rPr>
              <a:t>Serial line</a:t>
            </a:r>
            <a:r>
              <a:rPr lang="ko-KR" altLang="en-US" sz="1400" smtClean="0">
                <a:sym typeface="Wingdings" panose="05000000000000000000" pitchFamily="2" charset="2"/>
              </a:rPr>
              <a:t>은 장치 관리자에 들어가서 포트에 잡힌 </a:t>
            </a:r>
            <a:r>
              <a:rPr lang="en-US" altLang="ko-KR" sz="1400" dirty="0" smtClean="0">
                <a:sym typeface="Wingdings" panose="05000000000000000000" pitchFamily="2" charset="2"/>
              </a:rPr>
              <a:t>USB Serial Port</a:t>
            </a:r>
            <a:r>
              <a:rPr lang="ko-KR" altLang="en-US" sz="1400">
                <a:sym typeface="Wingdings" panose="05000000000000000000" pitchFamily="2" charset="2"/>
              </a:rPr>
              <a:t> </a:t>
            </a:r>
            <a:r>
              <a:rPr lang="ko-KR" altLang="en-US" sz="1400" smtClean="0">
                <a:sym typeface="Wingdings" panose="05000000000000000000" pitchFamily="2" charset="2"/>
              </a:rPr>
              <a:t>괄호 안에 있는</a:t>
            </a:r>
            <a:r>
              <a:rPr lang="en-US" altLang="ko-KR" sz="1400" dirty="0">
                <a:sym typeface="Wingdings" panose="05000000000000000000" pitchFamily="2" charset="2"/>
              </a:rPr>
              <a:t/>
            </a:r>
            <a:br>
              <a:rPr lang="en-US" altLang="ko-KR" sz="1400" dirty="0">
                <a:sym typeface="Wingdings" panose="05000000000000000000" pitchFamily="2" charset="2"/>
              </a:rPr>
            </a:br>
            <a:r>
              <a:rPr lang="en-US" altLang="ko-KR" sz="1400" dirty="0" smtClean="0">
                <a:sym typeface="Wingdings" panose="05000000000000000000" pitchFamily="2" charset="2"/>
              </a:rPr>
              <a:t>COM[#]</a:t>
            </a:r>
            <a:r>
              <a:rPr lang="ko-KR" altLang="en-US" sz="1400">
                <a:sym typeface="Wingdings" panose="05000000000000000000" pitchFamily="2" charset="2"/>
              </a:rPr>
              <a:t>과</a:t>
            </a:r>
            <a:r>
              <a:rPr lang="ko-KR" altLang="en-US" sz="1400" smtClean="0">
                <a:sym typeface="Wingdings" panose="05000000000000000000" pitchFamily="2" charset="2"/>
              </a:rPr>
              <a:t> 일치하는 문자열을 입력</a:t>
            </a:r>
            <a:endParaRPr lang="en-US" altLang="ko-KR" sz="1400" dirty="0">
              <a:sym typeface="Wingdings" panose="05000000000000000000" pitchFamily="2" charset="2"/>
            </a:endParaRPr>
          </a:p>
          <a:p>
            <a:pPr lvl="2"/>
            <a:r>
              <a:rPr lang="en-US" altLang="ko-KR" sz="1400" dirty="0">
                <a:sym typeface="Wingdings" panose="05000000000000000000" pitchFamily="2" charset="2"/>
              </a:rPr>
              <a:t>Open </a:t>
            </a:r>
            <a:r>
              <a:rPr lang="ko-KR" altLang="en-US" sz="1400">
                <a:sym typeface="Wingdings" panose="05000000000000000000" pitchFamily="2" charset="2"/>
              </a:rPr>
              <a:t>버튼 클릭</a:t>
            </a:r>
            <a:endParaRPr lang="en-US" altLang="ko-KR" dirty="0"/>
          </a:p>
          <a:p>
            <a:pPr lvl="1"/>
            <a:endParaRPr lang="en-US" altLang="ko-KR" sz="1600" dirty="0" smtClean="0">
              <a:sym typeface="Wingdings" panose="05000000000000000000" pitchFamily="2" charset="2"/>
            </a:endParaRPr>
          </a:p>
          <a:p>
            <a:pPr lvl="1"/>
            <a:endParaRPr lang="en-US" altLang="ko-KR" sz="1600" dirty="0">
              <a:sym typeface="Wingdings" panose="05000000000000000000" pitchFamily="2" charset="2"/>
            </a:endParaRPr>
          </a:p>
          <a:p>
            <a:pPr lvl="1"/>
            <a:endParaRPr lang="en-US" altLang="ko-KR" sz="1600" dirty="0" smtClean="0">
              <a:sym typeface="Wingdings" panose="05000000000000000000" pitchFamily="2" charset="2"/>
            </a:endParaRPr>
          </a:p>
          <a:p>
            <a:pPr lvl="1"/>
            <a:endParaRPr lang="en-US" altLang="ko-KR" sz="1600" dirty="0">
              <a:sym typeface="Wingdings" panose="05000000000000000000" pitchFamily="2" charset="2"/>
            </a:endParaRPr>
          </a:p>
          <a:p>
            <a:pPr lvl="1"/>
            <a:endParaRPr lang="en-US" altLang="ko-KR" sz="1600" dirty="0" smtClean="0">
              <a:sym typeface="Wingdings" panose="05000000000000000000" pitchFamily="2" charset="2"/>
            </a:endParaRPr>
          </a:p>
          <a:p>
            <a:pPr lvl="1"/>
            <a:endParaRPr lang="en-US" altLang="ko-KR" sz="1600" dirty="0">
              <a:sym typeface="Wingdings" panose="05000000000000000000" pitchFamily="2" charset="2"/>
            </a:endParaRPr>
          </a:p>
          <a:p>
            <a:pPr lvl="1"/>
            <a:endParaRPr lang="en-US" altLang="ko-KR" sz="1600" dirty="0" smtClean="0">
              <a:sym typeface="Wingdings" panose="05000000000000000000" pitchFamily="2" charset="2"/>
            </a:endParaRPr>
          </a:p>
          <a:p>
            <a:pPr lvl="1"/>
            <a:endParaRPr lang="en-US" altLang="ko-KR" sz="1600" dirty="0">
              <a:sym typeface="Wingdings" panose="05000000000000000000" pitchFamily="2" charset="2"/>
            </a:endParaRPr>
          </a:p>
          <a:p>
            <a:pPr lvl="1"/>
            <a:endParaRPr lang="en-US" altLang="ko-KR" sz="1600" dirty="0" smtClean="0">
              <a:sym typeface="Wingdings" panose="05000000000000000000" pitchFamily="2" charset="2"/>
            </a:endParaRPr>
          </a:p>
          <a:p>
            <a:pPr lvl="1"/>
            <a:endParaRPr lang="en-US" altLang="ko-KR" sz="1600" dirty="0">
              <a:sym typeface="Wingdings" panose="05000000000000000000" pitchFamily="2" charset="2"/>
            </a:endParaRPr>
          </a:p>
          <a:p>
            <a:pPr lvl="1"/>
            <a:endParaRPr lang="en-US" altLang="ko-KR" sz="1600" dirty="0" smtClean="0">
              <a:sym typeface="Wingdings" panose="05000000000000000000" pitchFamily="2" charset="2"/>
            </a:endParaRPr>
          </a:p>
          <a:p>
            <a:pPr lvl="1"/>
            <a:endParaRPr lang="en-US" altLang="ko-KR" sz="1600" dirty="0" smtClean="0">
              <a:sym typeface="Wingdings" panose="05000000000000000000" pitchFamily="2" charset="2"/>
            </a:endParaRPr>
          </a:p>
          <a:p>
            <a:pPr marL="457200" lvl="1" indent="0">
              <a:buNone/>
            </a:pPr>
            <a:endParaRPr lang="en-US" altLang="ko-KR" sz="1600" dirty="0" smtClean="0">
              <a:sym typeface="Wingdings" panose="05000000000000000000" pitchFamily="2" charset="2"/>
            </a:endParaRPr>
          </a:p>
          <a:p>
            <a:pPr lvl="1"/>
            <a:endParaRPr lang="en-US" altLang="ko-KR" sz="1600" dirty="0" smtClean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(1) Local </a:t>
            </a:r>
            <a:r>
              <a:rPr lang="en-US" altLang="ko-KR" dirty="0"/>
              <a:t>PC</a:t>
            </a:r>
            <a:r>
              <a:rPr lang="ko-KR" altLang="en-US"/>
              <a:t>를 통한 </a:t>
            </a:r>
            <a:r>
              <a:rPr lang="en-US" altLang="ko-KR" dirty="0"/>
              <a:t>Serial </a:t>
            </a:r>
            <a:r>
              <a:rPr lang="ko-KR" altLang="en-US"/>
              <a:t>연결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AA5A0-BEA2-409C-BCC5-CF0E0B4BF042}" type="slidenum">
              <a:rPr lang="ko-KR" altLang="en-US" smtClean="0"/>
              <a:t>4</a:t>
            </a:fld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326" y="3256401"/>
            <a:ext cx="4141338" cy="299155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7484" y="2825459"/>
            <a:ext cx="3688582" cy="3614481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6968156" y="6176663"/>
            <a:ext cx="766660" cy="263871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6115538" y="3707049"/>
            <a:ext cx="2254105" cy="200970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467841" y="5667631"/>
            <a:ext cx="1196203" cy="271281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6949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399327" y="908612"/>
            <a:ext cx="4127849" cy="5743200"/>
          </a:xfrm>
        </p:spPr>
        <p:txBody>
          <a:bodyPr>
            <a:normAutofit fontScale="92500" lnSpcReduction="10000"/>
          </a:bodyPr>
          <a:lstStyle/>
          <a:p>
            <a:r>
              <a:rPr lang="ko-KR" altLang="en-US" dirty="0" smtClean="0"/>
              <a:t>측정 가능한 이벤트 확인</a:t>
            </a:r>
            <a:endParaRPr lang="en-US" altLang="ko-KR" dirty="0" smtClean="0"/>
          </a:p>
          <a:p>
            <a:pPr marL="457200" lvl="1" indent="0">
              <a:buNone/>
            </a:pPr>
            <a:r>
              <a:rPr lang="en-US" altLang="ko-KR" dirty="0" smtClean="0">
                <a:latin typeface="Consolas" panose="020B0609020204030204" pitchFamily="49" charset="0"/>
              </a:rPr>
              <a:t># perf list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이벤트 종류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Hardware event</a:t>
            </a:r>
          </a:p>
          <a:p>
            <a:pPr lvl="1"/>
            <a:r>
              <a:rPr lang="en-US" altLang="ko-KR" dirty="0" smtClean="0"/>
              <a:t>Software event</a:t>
            </a:r>
          </a:p>
          <a:p>
            <a:pPr lvl="1"/>
            <a:r>
              <a:rPr lang="en-US" altLang="ko-KR" dirty="0" smtClean="0"/>
              <a:t>Hardware cache event</a:t>
            </a:r>
          </a:p>
          <a:p>
            <a:pPr lvl="1"/>
            <a:r>
              <a:rPr lang="en-US" altLang="ko-KR" dirty="0" err="1" smtClean="0"/>
              <a:t>Kerenl</a:t>
            </a:r>
            <a:r>
              <a:rPr lang="en-US" altLang="ko-KR" dirty="0" smtClean="0"/>
              <a:t> PMU event</a:t>
            </a:r>
          </a:p>
          <a:p>
            <a:pPr lvl="1"/>
            <a:r>
              <a:rPr lang="en-US" altLang="ko-KR" dirty="0" err="1" smtClean="0"/>
              <a:t>TracePoint</a:t>
            </a:r>
            <a:r>
              <a:rPr lang="en-US" altLang="ko-KR" dirty="0" smtClean="0"/>
              <a:t> event</a:t>
            </a:r>
          </a:p>
          <a:p>
            <a:pPr lvl="1"/>
            <a:r>
              <a:rPr lang="en-US" altLang="ko-KR" dirty="0" err="1" smtClean="0"/>
              <a:t>etc</a:t>
            </a:r>
            <a:r>
              <a:rPr lang="en-US" altLang="ko-KR" dirty="0" smtClean="0"/>
              <a:t>…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perf – </a:t>
            </a:r>
            <a:r>
              <a:rPr lang="ko-KR" altLang="en-US"/>
              <a:t>사용법</a:t>
            </a:r>
            <a:r>
              <a:rPr lang="en-US" altLang="ko-KR" dirty="0"/>
              <a:t>(</a:t>
            </a:r>
            <a:r>
              <a:rPr lang="ko-KR" altLang="en-US"/>
              <a:t>실습</a:t>
            </a:r>
            <a:r>
              <a:rPr lang="en-US" altLang="ko-KR" dirty="0"/>
              <a:t>)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AA5A0-BEA2-409C-BCC5-CF0E0B4BF042}" type="slidenum">
              <a:rPr lang="ko-KR" altLang="en-US" smtClean="0"/>
              <a:t>40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b="48436"/>
          <a:stretch/>
        </p:blipFill>
        <p:spPr>
          <a:xfrm>
            <a:off x="399326" y="1719200"/>
            <a:ext cx="3939592" cy="2485247"/>
          </a:xfrm>
          <a:prstGeom prst="rect">
            <a:avLst/>
          </a:prstGeom>
        </p:spPr>
      </p:pic>
      <p:sp>
        <p:nvSpPr>
          <p:cNvPr id="6" name="내용 개체 틀 1"/>
          <p:cNvSpPr txBox="1">
            <a:spLocks/>
          </p:cNvSpPr>
          <p:nvPr/>
        </p:nvSpPr>
        <p:spPr>
          <a:xfrm>
            <a:off x="4580965" y="908613"/>
            <a:ext cx="4127849" cy="5268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rgbClr val="A50034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900" dirty="0" smtClean="0"/>
              <a:t>page </a:t>
            </a:r>
            <a:r>
              <a:rPr lang="ko-KR" altLang="en-US" sz="1900" smtClean="0"/>
              <a:t>관련 </a:t>
            </a:r>
            <a:r>
              <a:rPr lang="en-US" altLang="ko-KR" sz="1900" dirty="0" smtClean="0"/>
              <a:t>trace</a:t>
            </a:r>
            <a:r>
              <a:rPr lang="ko-KR" altLang="en-US" sz="1900" smtClean="0"/>
              <a:t> </a:t>
            </a:r>
            <a:r>
              <a:rPr lang="en-US" altLang="ko-KR" sz="1900" dirty="0" smtClean="0"/>
              <a:t>point </a:t>
            </a:r>
            <a:r>
              <a:rPr lang="en-US" altLang="ko-KR" sz="1900" dirty="0" err="1" smtClean="0"/>
              <a:t>검색</a:t>
            </a:r>
            <a:endParaRPr lang="en-US" altLang="ko-KR" sz="1900" dirty="0" smtClean="0"/>
          </a:p>
          <a:p>
            <a:pPr marL="457200" lvl="1" indent="0">
              <a:buNone/>
            </a:pPr>
            <a:r>
              <a:rPr lang="en-US" altLang="ko-KR" sz="1700" dirty="0" smtClean="0">
                <a:latin typeface="Consolas" panose="020B0609020204030204" pitchFamily="49" charset="0"/>
              </a:rPr>
              <a:t># perf list page*</a:t>
            </a:r>
            <a:endParaRPr lang="ko-KR" altLang="en-US" sz="1700" dirty="0">
              <a:latin typeface="Consolas" panose="020B0609020204030204" pitchFamily="49" charset="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3793" y="1719200"/>
            <a:ext cx="4147178" cy="4236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457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220032" y="908613"/>
            <a:ext cx="4212000" cy="52683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1400" dirty="0"/>
              <a:t>ls </a:t>
            </a:r>
            <a:r>
              <a:rPr lang="ko-KR" altLang="en-US" sz="1400"/>
              <a:t>명령어에 대한 </a:t>
            </a:r>
            <a:r>
              <a:rPr lang="en-US" altLang="ko-KR" sz="1400" dirty="0"/>
              <a:t>CPU counter </a:t>
            </a:r>
            <a:r>
              <a:rPr lang="en-US" altLang="ko-KR" sz="1400" dirty="0" err="1"/>
              <a:t>통계</a:t>
            </a:r>
            <a:endParaRPr lang="ko-KR" altLang="en-US" sz="1400"/>
          </a:p>
          <a:p>
            <a:pPr marL="0" indent="0">
              <a:buNone/>
            </a:pPr>
            <a:r>
              <a:rPr lang="en-US" altLang="ko-KR" sz="1400" dirty="0" smtClean="0">
                <a:latin typeface="Consolas" panose="020B0609020204030204" pitchFamily="49" charset="0"/>
              </a:rPr>
              <a:t># perf stat ls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perf – counting </a:t>
            </a:r>
            <a:r>
              <a:rPr lang="en-US" altLang="ko-KR" dirty="0" smtClean="0"/>
              <a:t>event(</a:t>
            </a:r>
            <a:r>
              <a:rPr lang="ko-KR" altLang="en-US" smtClean="0"/>
              <a:t>실습</a:t>
            </a:r>
            <a:r>
              <a:rPr lang="en-US" altLang="ko-KR" dirty="0" smtClean="0"/>
              <a:t>)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AA5A0-BEA2-409C-BCC5-CF0E0B4BF042}" type="slidenum">
              <a:rPr lang="ko-KR" altLang="en-US" smtClean="0"/>
              <a:t>41</a:t>
            </a:fld>
            <a:endParaRPr lang="ko-KR" altLang="en-US"/>
          </a:p>
        </p:txBody>
      </p:sp>
      <p:sp>
        <p:nvSpPr>
          <p:cNvPr id="6" name="내용 개체 틀 5"/>
          <p:cNvSpPr>
            <a:spLocks noGrp="1"/>
          </p:cNvSpPr>
          <p:nvPr>
            <p:ph idx="13"/>
          </p:nvPr>
        </p:nvSpPr>
        <p:spPr>
          <a:xfrm>
            <a:off x="4573225" y="908613"/>
            <a:ext cx="4212000" cy="5268350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400" dirty="0">
                <a:solidFill>
                  <a:prstClr val="black"/>
                </a:solidFill>
              </a:rPr>
              <a:t>ls </a:t>
            </a:r>
            <a:r>
              <a:rPr lang="ko-KR" altLang="en-US" sz="1400">
                <a:solidFill>
                  <a:prstClr val="black"/>
                </a:solidFill>
              </a:rPr>
              <a:t>명령어에 대한 </a:t>
            </a:r>
            <a:r>
              <a:rPr lang="en-US" altLang="ko-KR" sz="1400" dirty="0">
                <a:solidFill>
                  <a:prstClr val="black"/>
                </a:solidFill>
              </a:rPr>
              <a:t>CPU counter </a:t>
            </a:r>
            <a:r>
              <a:rPr lang="en-US" altLang="ko-KR" sz="1400" dirty="0" err="1">
                <a:solidFill>
                  <a:prstClr val="black"/>
                </a:solidFill>
              </a:rPr>
              <a:t>통계</a:t>
            </a:r>
            <a:r>
              <a:rPr lang="en-US" altLang="ko-KR" sz="1400" dirty="0">
                <a:solidFill>
                  <a:prstClr val="black"/>
                </a:solidFill>
              </a:rPr>
              <a:t> + </a:t>
            </a:r>
            <a:r>
              <a:rPr lang="en-US" altLang="ko-KR" sz="1400" dirty="0" err="1">
                <a:solidFill>
                  <a:prstClr val="black"/>
                </a:solidFill>
              </a:rPr>
              <a:t>추가</a:t>
            </a:r>
            <a:r>
              <a:rPr lang="en-US" altLang="ko-KR" sz="1400" dirty="0">
                <a:solidFill>
                  <a:prstClr val="black"/>
                </a:solidFill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</a:rPr>
              <a:t>정보</a:t>
            </a:r>
            <a:endParaRPr lang="ko-KR" altLang="en-US" sz="1400"/>
          </a:p>
          <a:p>
            <a:pPr marL="0" lvl="0" indent="0">
              <a:buNone/>
            </a:pPr>
            <a:r>
              <a:rPr lang="en-US" altLang="ko-KR" sz="14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# </a:t>
            </a:r>
            <a:r>
              <a:rPr lang="en-US" altLang="ko-KR" sz="1400" dirty="0">
                <a:solidFill>
                  <a:prstClr val="black"/>
                </a:solidFill>
                <a:latin typeface="Consolas" panose="020B0609020204030204" pitchFamily="49" charset="0"/>
              </a:rPr>
              <a:t>perf stat </a:t>
            </a:r>
            <a:r>
              <a:rPr lang="en-US" altLang="ko-KR" sz="14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–d ls</a:t>
            </a:r>
            <a:endParaRPr lang="en-US" altLang="ko-KR" sz="1400" dirty="0">
              <a:solidFill>
                <a:prstClr val="black"/>
              </a:solidFill>
              <a:latin typeface="Consolas" panose="020B0609020204030204" pitchFamily="49" charset="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694" y="2043952"/>
            <a:ext cx="4108268" cy="255494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8370" y="2043953"/>
            <a:ext cx="4197403" cy="2554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457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220031" y="908613"/>
            <a:ext cx="7794415" cy="52683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400" dirty="0" smtClean="0"/>
              <a:t>기존에 실행 중인 </a:t>
            </a:r>
            <a:r>
              <a:rPr lang="en-US" altLang="ko-KR" sz="1400" dirty="0" smtClean="0"/>
              <a:t>PID </a:t>
            </a:r>
            <a:r>
              <a:rPr lang="ko-KR" altLang="en-US" sz="1400" smtClean="0"/>
              <a:t>에</a:t>
            </a:r>
            <a:r>
              <a:rPr lang="en-US" altLang="ko-KR" sz="1400" dirty="0" smtClean="0"/>
              <a:t> </a:t>
            </a:r>
            <a:r>
              <a:rPr lang="ko-KR" altLang="en-US" sz="1400" smtClean="0"/>
              <a:t>대한 </a:t>
            </a:r>
            <a:r>
              <a:rPr lang="en-US" altLang="ko-KR" sz="1400" dirty="0" smtClean="0"/>
              <a:t>event </a:t>
            </a:r>
            <a:r>
              <a:rPr lang="en-US" altLang="ko-KR" sz="1400" dirty="0" err="1" smtClean="0"/>
              <a:t>발생</a:t>
            </a:r>
            <a:r>
              <a:rPr lang="en-US" altLang="ko-KR" sz="1400" dirty="0" smtClean="0"/>
              <a:t> </a:t>
            </a:r>
            <a:r>
              <a:rPr lang="en-US" altLang="ko-KR" sz="1400" dirty="0" err="1" smtClean="0"/>
              <a:t>정보</a:t>
            </a:r>
            <a:r>
              <a:rPr lang="en-US" altLang="ko-KR" sz="1400" dirty="0" smtClean="0"/>
              <a:t> </a:t>
            </a:r>
            <a:r>
              <a:rPr lang="en-US" altLang="ko-KR" sz="1400" dirty="0" err="1" smtClean="0"/>
              <a:t>기록</a:t>
            </a:r>
            <a:r>
              <a:rPr lang="en-US" altLang="ko-KR" sz="1400" dirty="0" smtClean="0"/>
              <a:t>(CTRL + C 를 </a:t>
            </a:r>
            <a:r>
              <a:rPr lang="en-US" altLang="ko-KR" sz="1400" dirty="0" err="1" smtClean="0"/>
              <a:t>눌러</a:t>
            </a:r>
            <a:r>
              <a:rPr lang="en-US" altLang="ko-KR" sz="1400" dirty="0" smtClean="0"/>
              <a:t> EXIT </a:t>
            </a:r>
            <a:r>
              <a:rPr lang="en-US" altLang="ko-KR" sz="1400" dirty="0" err="1" smtClean="0"/>
              <a:t>할때</a:t>
            </a:r>
            <a:r>
              <a:rPr lang="en-US" altLang="ko-KR" sz="1400" dirty="0" smtClean="0"/>
              <a:t> </a:t>
            </a:r>
            <a:r>
              <a:rPr lang="en-US" altLang="ko-KR" sz="1400" dirty="0" err="1" smtClean="0"/>
              <a:t>까지</a:t>
            </a:r>
            <a:r>
              <a:rPr lang="en-US" altLang="ko-KR" sz="1400" dirty="0" smtClean="0"/>
              <a:t> </a:t>
            </a:r>
            <a:r>
              <a:rPr lang="en-US" altLang="ko-KR" sz="1400" dirty="0" err="1" smtClean="0"/>
              <a:t>기록</a:t>
            </a:r>
            <a:r>
              <a:rPr lang="en-US" altLang="ko-KR" sz="1400" dirty="0" smtClean="0"/>
              <a:t>)</a:t>
            </a:r>
          </a:p>
          <a:p>
            <a:pPr marL="0" indent="0">
              <a:buNone/>
            </a:pPr>
            <a:r>
              <a:rPr lang="en-US" altLang="ko-KR" sz="1400" dirty="0" smtClean="0">
                <a:latin typeface="Consolas" panose="020B0609020204030204" pitchFamily="49" charset="0"/>
              </a:rPr>
              <a:t># perf stat –p `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pidof</a:t>
            </a:r>
            <a:r>
              <a:rPr lang="en-US" altLang="ko-KR" sz="1400" dirty="0" smtClean="0">
                <a:latin typeface="Consolas" panose="020B0609020204030204" pitchFamily="49" charset="0"/>
              </a:rPr>
              <a:t> lginput2`</a:t>
            </a:r>
          </a:p>
          <a:p>
            <a:pPr marL="0" indent="0">
              <a:buNone/>
            </a:pPr>
            <a:r>
              <a:rPr lang="en-US" altLang="ko-KR" sz="1400" dirty="0" smtClean="0">
                <a:latin typeface="Consolas" panose="020B0609020204030204" pitchFamily="49" charset="0"/>
              </a:rPr>
              <a:t># C^</a:t>
            </a:r>
          </a:p>
          <a:p>
            <a:pPr marL="0" indent="0">
              <a:buNone/>
            </a:pPr>
            <a:endParaRPr lang="en-US" altLang="ko-KR" sz="1400" dirty="0" smtClean="0">
              <a:latin typeface="Consolas" panose="020B0609020204030204" pitchFamily="49" charset="0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perf – counting event(</a:t>
            </a:r>
            <a:r>
              <a:rPr lang="ko-KR" altLang="en-US"/>
              <a:t>실습</a:t>
            </a:r>
            <a:r>
              <a:rPr lang="en-US" altLang="ko-KR" dirty="0"/>
              <a:t>)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AA5A0-BEA2-409C-BCC5-CF0E0B4BF042}" type="slidenum">
              <a:rPr lang="ko-KR" altLang="en-US" smtClean="0"/>
              <a:t>42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401" y="2054300"/>
            <a:ext cx="6823262" cy="2976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588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400" dirty="0" smtClean="0"/>
              <a:t>시스템 전반적인 다양한</a:t>
            </a:r>
            <a:r>
              <a:rPr lang="en-US" altLang="ko-KR" sz="1400" dirty="0" smtClean="0"/>
              <a:t> “CPU </a:t>
            </a:r>
            <a:r>
              <a:rPr lang="ko-KR" altLang="en-US" sz="1400" smtClean="0"/>
              <a:t>관련</a:t>
            </a:r>
            <a:r>
              <a:rPr lang="en-US" altLang="ko-KR" sz="1400" dirty="0" smtClean="0"/>
              <a:t>” </a:t>
            </a:r>
            <a:r>
              <a:rPr lang="ko-KR" altLang="en-US" sz="1400" smtClean="0"/>
              <a:t>이벤트</a:t>
            </a:r>
            <a:r>
              <a:rPr lang="en-US" altLang="ko-KR" sz="1400" dirty="0"/>
              <a:t> </a:t>
            </a:r>
            <a:r>
              <a:rPr lang="ko-KR" altLang="en-US" sz="1400" smtClean="0"/>
              <a:t>측정 </a:t>
            </a:r>
            <a:endParaRPr lang="en-US" altLang="ko-KR" sz="1400" dirty="0" smtClean="0"/>
          </a:p>
          <a:p>
            <a:pPr marL="0" indent="0">
              <a:buNone/>
            </a:pPr>
            <a:r>
              <a:rPr lang="en-US" altLang="ko-KR" sz="1300" dirty="0">
                <a:latin typeface="Consolas" panose="020B0609020204030204" pitchFamily="49" charset="0"/>
              </a:rPr>
              <a:t>#  perf stat -e </a:t>
            </a:r>
            <a:r>
              <a:rPr lang="en-US" altLang="ko-KR" sz="1300" dirty="0" err="1">
                <a:latin typeface="Consolas" panose="020B0609020204030204" pitchFamily="49" charset="0"/>
              </a:rPr>
              <a:t>cycles,instructions,cache</a:t>
            </a:r>
            <a:r>
              <a:rPr lang="en-US" altLang="ko-KR" sz="1300" dirty="0">
                <a:latin typeface="Consolas" panose="020B0609020204030204" pitchFamily="49" charset="0"/>
              </a:rPr>
              <a:t>-</a:t>
            </a:r>
            <a:r>
              <a:rPr lang="en-US" altLang="ko-KR" sz="1300" dirty="0" err="1">
                <a:latin typeface="Consolas" panose="020B0609020204030204" pitchFamily="49" charset="0"/>
              </a:rPr>
              <a:t>references,cache</a:t>
            </a:r>
            <a:r>
              <a:rPr lang="en-US" altLang="ko-KR" sz="1300" dirty="0">
                <a:latin typeface="Consolas" panose="020B0609020204030204" pitchFamily="49" charset="0"/>
              </a:rPr>
              <a:t>-</a:t>
            </a:r>
            <a:r>
              <a:rPr lang="en-US" altLang="ko-KR" sz="1300" dirty="0" err="1">
                <a:latin typeface="Consolas" panose="020B0609020204030204" pitchFamily="49" charset="0"/>
              </a:rPr>
              <a:t>misses,bus</a:t>
            </a:r>
            <a:r>
              <a:rPr lang="en-US" altLang="ko-KR" sz="1300" dirty="0">
                <a:latin typeface="Consolas" panose="020B0609020204030204" pitchFamily="49" charset="0"/>
              </a:rPr>
              <a:t>-cycles -a sleep </a:t>
            </a:r>
            <a:r>
              <a:rPr lang="en-US" altLang="ko-KR" sz="1300" dirty="0" smtClean="0">
                <a:latin typeface="Consolas" panose="020B0609020204030204" pitchFamily="49" charset="0"/>
              </a:rPr>
              <a:t>10</a:t>
            </a:r>
          </a:p>
          <a:p>
            <a:pPr marL="0" indent="0">
              <a:buNone/>
            </a:pPr>
            <a:endParaRPr lang="en-US" altLang="ko-KR" sz="13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altLang="ko-KR" sz="1300" dirty="0" smtClean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altLang="ko-KR" sz="13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altLang="ko-KR" sz="1300" dirty="0" smtClean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altLang="ko-KR" sz="13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altLang="ko-KR" sz="1300" dirty="0" smtClean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altLang="ko-KR" sz="13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altLang="ko-KR" sz="1300" dirty="0" smtClean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ko-KR" sz="1300" dirty="0" smtClean="0">
                <a:latin typeface="Consolas" panose="020B0609020204030204" pitchFamily="49" charset="0"/>
              </a:rPr>
              <a:t>10</a:t>
            </a:r>
            <a:r>
              <a:rPr lang="ko-KR" altLang="en-US" sz="1300" smtClean="0">
                <a:latin typeface="Consolas" panose="020B0609020204030204" pitchFamily="49" charset="0"/>
              </a:rPr>
              <a:t>초 동안의</a:t>
            </a:r>
            <a:endParaRPr lang="en-US" altLang="ko-KR" sz="1300" dirty="0" smtClean="0">
              <a:latin typeface="Consolas" panose="020B0609020204030204" pitchFamily="49" charset="0"/>
            </a:endParaRPr>
          </a:p>
          <a:p>
            <a:pPr>
              <a:buFontTx/>
              <a:buChar char="-"/>
            </a:pPr>
            <a:r>
              <a:rPr lang="en-US" altLang="ko-KR" sz="1300" dirty="0" smtClean="0">
                <a:latin typeface="Consolas" panose="020B0609020204030204" pitchFamily="49" charset="0"/>
              </a:rPr>
              <a:t>cycles : </a:t>
            </a:r>
            <a:r>
              <a:rPr lang="en-US" altLang="ko-KR" sz="1300" dirty="0" err="1" smtClean="0">
                <a:latin typeface="Consolas" panose="020B0609020204030204" pitchFamily="49" charset="0"/>
              </a:rPr>
              <a:t>CPU가</a:t>
            </a:r>
            <a:r>
              <a:rPr lang="en-US" altLang="ko-KR" sz="1300" dirty="0" smtClean="0">
                <a:latin typeface="Consolas" panose="020B0609020204030204" pitchFamily="49" charset="0"/>
              </a:rPr>
              <a:t> </a:t>
            </a:r>
            <a:r>
              <a:rPr lang="en-US" altLang="ko-KR" sz="1300" dirty="0" err="1" smtClean="0">
                <a:latin typeface="Consolas" panose="020B0609020204030204" pitchFamily="49" charset="0"/>
              </a:rPr>
              <a:t>정상</a:t>
            </a:r>
            <a:r>
              <a:rPr lang="en-US" altLang="ko-KR" sz="1300" dirty="0" smtClean="0">
                <a:latin typeface="Consolas" panose="020B0609020204030204" pitchFamily="49" charset="0"/>
              </a:rPr>
              <a:t> </a:t>
            </a:r>
            <a:r>
              <a:rPr lang="en-US" altLang="ko-KR" sz="1300" dirty="0" err="1" smtClean="0">
                <a:latin typeface="Consolas" panose="020B0609020204030204" pitchFamily="49" charset="0"/>
              </a:rPr>
              <a:t>동작</a:t>
            </a:r>
            <a:r>
              <a:rPr lang="en-US" altLang="ko-KR" sz="1300" dirty="0" smtClean="0">
                <a:latin typeface="Consolas" panose="020B0609020204030204" pitchFamily="49" charset="0"/>
              </a:rPr>
              <a:t> 중 </a:t>
            </a:r>
            <a:r>
              <a:rPr lang="en-US" altLang="ko-KR" sz="1300" dirty="0" err="1" smtClean="0">
                <a:latin typeface="Consolas" panose="020B0609020204030204" pitchFamily="49" charset="0"/>
              </a:rPr>
              <a:t>흘러간</a:t>
            </a:r>
            <a:r>
              <a:rPr lang="en-US" altLang="ko-KR" sz="1300" dirty="0" smtClean="0">
                <a:latin typeface="Consolas" panose="020B0609020204030204" pitchFamily="49" charset="0"/>
              </a:rPr>
              <a:t> </a:t>
            </a:r>
            <a:r>
              <a:rPr lang="en-US" altLang="ko-KR" sz="1300" dirty="0" err="1" smtClean="0">
                <a:latin typeface="Consolas" panose="020B0609020204030204" pitchFamily="49" charset="0"/>
              </a:rPr>
              <a:t>클럭</a:t>
            </a:r>
            <a:r>
              <a:rPr lang="en-US" altLang="ko-KR" sz="1300" dirty="0" smtClean="0">
                <a:latin typeface="Consolas" panose="020B0609020204030204" pitchFamily="49" charset="0"/>
              </a:rPr>
              <a:t> 수</a:t>
            </a:r>
          </a:p>
          <a:p>
            <a:pPr>
              <a:buFontTx/>
              <a:buChar char="-"/>
            </a:pPr>
            <a:r>
              <a:rPr lang="en-US" altLang="ko-KR" sz="1300" dirty="0" smtClean="0">
                <a:latin typeface="Consolas" panose="020B0609020204030204" pitchFamily="49" charset="0"/>
              </a:rPr>
              <a:t>instructions : CPU </a:t>
            </a:r>
            <a:r>
              <a:rPr lang="ko-KR" altLang="en-US" sz="1300" smtClean="0">
                <a:latin typeface="Consolas" panose="020B0609020204030204" pitchFamily="49" charset="0"/>
              </a:rPr>
              <a:t>가</a:t>
            </a:r>
            <a:r>
              <a:rPr lang="en-US" altLang="ko-KR" sz="1300" dirty="0" smtClean="0">
                <a:latin typeface="Consolas" panose="020B0609020204030204" pitchFamily="49" charset="0"/>
              </a:rPr>
              <a:t> </a:t>
            </a:r>
            <a:r>
              <a:rPr lang="ko-KR" altLang="en-US" sz="1300" smtClean="0">
                <a:latin typeface="Consolas" panose="020B0609020204030204" pitchFamily="49" charset="0"/>
              </a:rPr>
              <a:t>실행 완료한 명령어의 수</a:t>
            </a:r>
            <a:endParaRPr lang="en-US" altLang="ko-KR" sz="1300" dirty="0" smtClean="0">
              <a:latin typeface="Consolas" panose="020B0609020204030204" pitchFamily="49" charset="0"/>
            </a:endParaRPr>
          </a:p>
          <a:p>
            <a:pPr>
              <a:buFontTx/>
              <a:buChar char="-"/>
            </a:pPr>
            <a:r>
              <a:rPr lang="en-US" altLang="ko-KR" sz="1300" dirty="0" smtClean="0">
                <a:latin typeface="Consolas" panose="020B0609020204030204" pitchFamily="49" charset="0"/>
              </a:rPr>
              <a:t>cache-references : </a:t>
            </a:r>
            <a:r>
              <a:rPr lang="en-US" altLang="ko-KR" sz="1300" dirty="0" err="1" smtClean="0">
                <a:latin typeface="Consolas" panose="020B0609020204030204" pitchFamily="49" charset="0"/>
              </a:rPr>
              <a:t>캐시</a:t>
            </a:r>
            <a:r>
              <a:rPr lang="en-US" altLang="ko-KR" sz="1300" dirty="0" smtClean="0">
                <a:latin typeface="Consolas" panose="020B0609020204030204" pitchFamily="49" charset="0"/>
              </a:rPr>
              <a:t> </a:t>
            </a:r>
            <a:r>
              <a:rPr lang="en-US" altLang="ko-KR" sz="1300" dirty="0" err="1" smtClean="0">
                <a:latin typeface="Consolas" panose="020B0609020204030204" pitchFamily="49" charset="0"/>
              </a:rPr>
              <a:t>접근</a:t>
            </a:r>
            <a:r>
              <a:rPr lang="en-US" altLang="ko-KR" sz="1300" dirty="0" smtClean="0">
                <a:latin typeface="Consolas" panose="020B0609020204030204" pitchFamily="49" charset="0"/>
              </a:rPr>
              <a:t> </a:t>
            </a:r>
            <a:r>
              <a:rPr lang="en-US" altLang="ko-KR" sz="1300" dirty="0" err="1" smtClean="0">
                <a:latin typeface="Consolas" panose="020B0609020204030204" pitchFamily="49" charset="0"/>
              </a:rPr>
              <a:t>횟수</a:t>
            </a:r>
            <a:endParaRPr lang="en-US" altLang="ko-KR" sz="1300" dirty="0" smtClean="0">
              <a:latin typeface="Consolas" panose="020B0609020204030204" pitchFamily="49" charset="0"/>
            </a:endParaRPr>
          </a:p>
          <a:p>
            <a:pPr>
              <a:buFontTx/>
              <a:buChar char="-"/>
            </a:pPr>
            <a:r>
              <a:rPr lang="en-US" altLang="ko-KR" sz="1300" dirty="0" smtClean="0">
                <a:latin typeface="Consolas" panose="020B0609020204030204" pitchFamily="49" charset="0"/>
              </a:rPr>
              <a:t>cache-misses : cache </a:t>
            </a:r>
            <a:r>
              <a:rPr lang="en-US" altLang="ko-KR" sz="1300" dirty="0" err="1" smtClean="0">
                <a:latin typeface="Consolas" panose="020B0609020204030204" pitchFamily="49" charset="0"/>
              </a:rPr>
              <a:t>접근중</a:t>
            </a:r>
            <a:r>
              <a:rPr lang="en-US" altLang="ko-KR" sz="1300" dirty="0" smtClean="0">
                <a:latin typeface="Consolas" panose="020B0609020204030204" pitchFamily="49" charset="0"/>
              </a:rPr>
              <a:t> miss 가 </a:t>
            </a:r>
            <a:r>
              <a:rPr lang="en-US" altLang="ko-KR" sz="1300" dirty="0" err="1" smtClean="0">
                <a:latin typeface="Consolas" panose="020B0609020204030204" pitchFamily="49" charset="0"/>
              </a:rPr>
              <a:t>발생한</a:t>
            </a:r>
            <a:r>
              <a:rPr lang="en-US" altLang="ko-KR" sz="1300" dirty="0" smtClean="0">
                <a:latin typeface="Consolas" panose="020B0609020204030204" pitchFamily="49" charset="0"/>
              </a:rPr>
              <a:t> </a:t>
            </a:r>
            <a:r>
              <a:rPr lang="en-US" altLang="ko-KR" sz="1300" dirty="0" err="1" smtClean="0">
                <a:latin typeface="Consolas" panose="020B0609020204030204" pitchFamily="49" charset="0"/>
              </a:rPr>
              <a:t>횟수</a:t>
            </a:r>
            <a:endParaRPr lang="en-US" altLang="ko-KR" sz="1300" dirty="0" smtClean="0">
              <a:latin typeface="Consolas" panose="020B0609020204030204" pitchFamily="49" charset="0"/>
            </a:endParaRPr>
          </a:p>
          <a:p>
            <a:pPr>
              <a:buFontTx/>
              <a:buChar char="-"/>
            </a:pPr>
            <a:r>
              <a:rPr lang="en-US" altLang="ko-KR" sz="1300" dirty="0" smtClean="0">
                <a:latin typeface="Consolas" panose="020B0609020204030204" pitchFamily="49" charset="0"/>
              </a:rPr>
              <a:t>bus-cycles : CPU </a:t>
            </a:r>
            <a:r>
              <a:rPr lang="ko-KR" altLang="en-US" sz="1300" smtClean="0">
                <a:latin typeface="Consolas" panose="020B0609020204030204" pitchFamily="49" charset="0"/>
              </a:rPr>
              <a:t>외부</a:t>
            </a:r>
            <a:r>
              <a:rPr lang="en-US" altLang="ko-KR" sz="1300" dirty="0" smtClean="0">
                <a:latin typeface="Consolas" panose="020B0609020204030204" pitchFamily="49" charset="0"/>
              </a:rPr>
              <a:t> </a:t>
            </a:r>
            <a:r>
              <a:rPr lang="ko-KR" altLang="en-US" sz="1300" smtClean="0">
                <a:latin typeface="Consolas" panose="020B0609020204030204" pitchFamily="49" charset="0"/>
              </a:rPr>
              <a:t>버스의 클럭 수 </a:t>
            </a:r>
            <a:r>
              <a:rPr lang="en-US" altLang="ko-KR" sz="1300" dirty="0" smtClean="0">
                <a:latin typeface="Consolas" panose="020B0609020204030204" pitchFamily="49" charset="0"/>
              </a:rPr>
              <a:t>(</a:t>
            </a:r>
            <a:r>
              <a:rPr lang="ko-KR" altLang="en-US" sz="1300" smtClean="0">
                <a:latin typeface="Consolas" panose="020B0609020204030204" pitchFamily="49" charset="0"/>
              </a:rPr>
              <a:t>메모리</a:t>
            </a:r>
            <a:r>
              <a:rPr lang="en-US" altLang="ko-KR" sz="1300" dirty="0" smtClean="0">
                <a:latin typeface="Consolas" panose="020B0609020204030204" pitchFamily="49" charset="0"/>
              </a:rPr>
              <a:t>?)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perf – counting event(</a:t>
            </a:r>
            <a:r>
              <a:rPr lang="ko-KR" altLang="en-US"/>
              <a:t>실습</a:t>
            </a:r>
            <a:r>
              <a:rPr lang="en-US" altLang="ko-KR" dirty="0"/>
              <a:t>)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AA5A0-BEA2-409C-BCC5-CF0E0B4BF042}" type="slidenum">
              <a:rPr lang="ko-KR" altLang="en-US" smtClean="0"/>
              <a:t>43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470" y="1832184"/>
            <a:ext cx="8901953" cy="1991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694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220032" y="908613"/>
            <a:ext cx="4212000" cy="52683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400" dirty="0" smtClean="0"/>
              <a:t>매 </a:t>
            </a:r>
            <a:r>
              <a:rPr lang="en-US" altLang="ko-KR" sz="1400" dirty="0" smtClean="0"/>
              <a:t>1000 </a:t>
            </a:r>
            <a:r>
              <a:rPr lang="en-US" altLang="ko-KR" sz="1400" dirty="0" err="1" smtClean="0"/>
              <a:t>ms</a:t>
            </a:r>
            <a:r>
              <a:rPr lang="ko-KR" altLang="en-US" sz="1400" smtClean="0"/>
              <a:t> 마다 </a:t>
            </a:r>
            <a:r>
              <a:rPr lang="en-US" altLang="ko-KR" sz="1400" dirty="0" err="1" smtClean="0"/>
              <a:t>vmscan</a:t>
            </a:r>
            <a:r>
              <a:rPr lang="en-US" altLang="ko-KR" sz="1400" dirty="0" smtClean="0"/>
              <a:t> </a:t>
            </a:r>
            <a:r>
              <a:rPr lang="en-US" altLang="ko-KR" sz="1400" dirty="0" err="1" smtClean="0"/>
              <a:t>관련</a:t>
            </a:r>
            <a:r>
              <a:rPr lang="en-US" altLang="ko-KR" sz="1400" dirty="0" smtClean="0"/>
              <a:t> </a:t>
            </a:r>
            <a:r>
              <a:rPr lang="en-US" altLang="ko-KR" sz="1400" dirty="0" err="1" smtClean="0"/>
              <a:t>이벤트</a:t>
            </a:r>
            <a:r>
              <a:rPr lang="en-US" altLang="ko-KR" sz="1400" dirty="0" smtClean="0"/>
              <a:t> </a:t>
            </a:r>
            <a:r>
              <a:rPr lang="en-US" altLang="ko-KR" sz="1400" dirty="0" err="1" smtClean="0"/>
              <a:t>출력</a:t>
            </a:r>
            <a:endParaRPr lang="en-US" altLang="ko-KR" sz="1400" dirty="0" smtClean="0"/>
          </a:p>
          <a:p>
            <a:pPr marL="0" indent="0">
              <a:buNone/>
            </a:pPr>
            <a:r>
              <a:rPr lang="en-US" altLang="ko-KR" sz="1400" dirty="0" smtClean="0">
                <a:latin typeface="Consolas" panose="020B0609020204030204" pitchFamily="49" charset="0"/>
              </a:rPr>
              <a:t># </a:t>
            </a:r>
            <a:r>
              <a:rPr lang="it-IT" altLang="ko-KR" sz="1400" dirty="0">
                <a:latin typeface="Consolas" panose="020B0609020204030204" pitchFamily="49" charset="0"/>
              </a:rPr>
              <a:t>perf stat -e 'vmscan:*' -a -I </a:t>
            </a:r>
            <a:r>
              <a:rPr lang="it-IT" altLang="ko-KR" sz="1400" dirty="0" smtClean="0">
                <a:latin typeface="Consolas" panose="020B0609020204030204" pitchFamily="49" charset="0"/>
              </a:rPr>
              <a:t>1000 &amp;</a:t>
            </a:r>
          </a:p>
          <a:p>
            <a:pPr marL="0" indent="0">
              <a:buNone/>
            </a:pPr>
            <a:r>
              <a:rPr lang="it-IT" altLang="ko-KR" sz="1400" dirty="0" smtClean="0">
                <a:latin typeface="Consolas" panose="020B0609020204030204" pitchFamily="49" charset="0"/>
              </a:rPr>
              <a:t># memstay 100 10 10</a:t>
            </a:r>
            <a:endParaRPr lang="en-US" altLang="ko-KR" sz="1400" dirty="0" smtClean="0">
              <a:latin typeface="Consolas" panose="020B0609020204030204" pitchFamily="49" charset="0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perf – counting event(</a:t>
            </a:r>
            <a:r>
              <a:rPr lang="ko-KR" altLang="en-US"/>
              <a:t>실습</a:t>
            </a:r>
            <a:r>
              <a:rPr lang="en-US" altLang="ko-KR" dirty="0"/>
              <a:t>)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AA5A0-BEA2-409C-BCC5-CF0E0B4BF042}" type="slidenum">
              <a:rPr lang="ko-KR" altLang="en-US" smtClean="0"/>
              <a:t>44</a:t>
            </a:fld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2303" y="1935921"/>
            <a:ext cx="5566709" cy="4582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246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220031" y="908613"/>
            <a:ext cx="6351097" cy="52683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1400" dirty="0" smtClean="0"/>
              <a:t>5</a:t>
            </a:r>
            <a:r>
              <a:rPr lang="ko-KR" altLang="en-US" sz="1400" smtClean="0"/>
              <a:t>초 동안 </a:t>
            </a:r>
            <a:r>
              <a:rPr lang="en-US" altLang="ko-KR" sz="1400" dirty="0" smtClean="0"/>
              <a:t>CPU 1 </a:t>
            </a:r>
            <a:r>
              <a:rPr lang="ko-KR" altLang="en-US" sz="1400" smtClean="0"/>
              <a:t>에</a:t>
            </a:r>
            <a:r>
              <a:rPr lang="en-US" altLang="ko-KR" sz="1400" dirty="0" smtClean="0"/>
              <a:t> </a:t>
            </a:r>
            <a:r>
              <a:rPr lang="ko-KR" altLang="en-US" sz="1400" smtClean="0"/>
              <a:t>발생하는 </a:t>
            </a:r>
            <a:r>
              <a:rPr lang="en-US" altLang="ko-KR" sz="1400" dirty="0" smtClean="0"/>
              <a:t>user level cycle, instruction event</a:t>
            </a:r>
            <a:r>
              <a:rPr lang="ko-KR" altLang="en-US" sz="1400" smtClean="0"/>
              <a:t> 측정</a:t>
            </a:r>
            <a:endParaRPr lang="en-US" altLang="ko-KR" sz="1400" dirty="0" smtClean="0"/>
          </a:p>
          <a:p>
            <a:pPr marL="0" indent="0">
              <a:buNone/>
            </a:pPr>
            <a:r>
              <a:rPr lang="en-US" altLang="ko-KR" sz="1400" dirty="0" smtClean="0">
                <a:latin typeface="Consolas" panose="020B0609020204030204" pitchFamily="49" charset="0"/>
              </a:rPr>
              <a:t># </a:t>
            </a:r>
            <a:r>
              <a:rPr lang="it-IT" altLang="ko-KR" sz="1400" dirty="0">
                <a:latin typeface="Consolas" panose="020B0609020204030204" pitchFamily="49" charset="0"/>
              </a:rPr>
              <a:t>perf stat -e cycles:u,instructions:u -a -C 1 sleep </a:t>
            </a:r>
            <a:r>
              <a:rPr lang="it-IT" altLang="ko-KR" sz="1400" dirty="0" smtClean="0">
                <a:latin typeface="Consolas" panose="020B0609020204030204" pitchFamily="49" charset="0"/>
              </a:rPr>
              <a:t>5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perf – counting event(</a:t>
            </a:r>
            <a:r>
              <a:rPr lang="ko-KR" altLang="en-US"/>
              <a:t>실습</a:t>
            </a:r>
            <a:r>
              <a:rPr lang="en-US" altLang="ko-KR" dirty="0"/>
              <a:t>)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AA5A0-BEA2-409C-BCC5-CF0E0B4BF042}" type="slidenum">
              <a:rPr lang="ko-KR" altLang="en-US" smtClean="0"/>
              <a:t>45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2605087"/>
            <a:ext cx="7315200" cy="1647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679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220032" y="908613"/>
            <a:ext cx="4212000" cy="52683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1400" dirty="0"/>
              <a:t>ls </a:t>
            </a:r>
            <a:r>
              <a:rPr lang="ko-KR" altLang="en-US" sz="1400"/>
              <a:t>명령어에 대한 </a:t>
            </a:r>
            <a:r>
              <a:rPr lang="en-US" altLang="ko-KR" sz="1400" dirty="0"/>
              <a:t>CPU </a:t>
            </a:r>
            <a:r>
              <a:rPr lang="en-US" altLang="ko-KR" sz="1400" dirty="0" smtClean="0"/>
              <a:t>profiling</a:t>
            </a:r>
            <a:endParaRPr lang="ko-KR" altLang="en-US" sz="1400"/>
          </a:p>
          <a:p>
            <a:pPr marL="0" indent="0">
              <a:buNone/>
            </a:pPr>
            <a:r>
              <a:rPr lang="en-US" altLang="ko-KR" sz="1400" dirty="0" smtClean="0">
                <a:latin typeface="Consolas" panose="020B0609020204030204" pitchFamily="49" charset="0"/>
              </a:rPr>
              <a:t># perf record –F 99 ls</a:t>
            </a:r>
          </a:p>
          <a:p>
            <a:pPr marL="0" indent="0">
              <a:buNone/>
            </a:pPr>
            <a:r>
              <a:rPr lang="en-US" altLang="ko-KR" sz="1400" dirty="0" smtClean="0">
                <a:latin typeface="Consolas" panose="020B0609020204030204" pitchFamily="49" charset="0"/>
              </a:rPr>
              <a:t># perf report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perf – event profiling(</a:t>
            </a:r>
            <a:r>
              <a:rPr lang="ko-KR" altLang="en-US" smtClean="0"/>
              <a:t>실습</a:t>
            </a:r>
            <a:r>
              <a:rPr lang="en-US" altLang="ko-KR" dirty="0" smtClean="0"/>
              <a:t>)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AA5A0-BEA2-409C-BCC5-CF0E0B4BF042}" type="slidenum">
              <a:rPr lang="ko-KR" altLang="en-US" smtClean="0"/>
              <a:t>46</a:t>
            </a:fld>
            <a:endParaRPr lang="ko-KR" altLang="en-US"/>
          </a:p>
        </p:txBody>
      </p:sp>
      <p:sp>
        <p:nvSpPr>
          <p:cNvPr id="6" name="내용 개체 틀 5"/>
          <p:cNvSpPr>
            <a:spLocks noGrp="1"/>
          </p:cNvSpPr>
          <p:nvPr>
            <p:ph idx="13"/>
          </p:nvPr>
        </p:nvSpPr>
        <p:spPr>
          <a:xfrm>
            <a:off x="4573225" y="908613"/>
            <a:ext cx="4212000" cy="5268350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400" dirty="0" smtClean="0">
                <a:solidFill>
                  <a:prstClr val="black"/>
                </a:solidFill>
              </a:rPr>
              <a:t>ls </a:t>
            </a:r>
            <a:r>
              <a:rPr lang="en-US" altLang="ko-KR" sz="1400" dirty="0" err="1" smtClean="0">
                <a:solidFill>
                  <a:prstClr val="black"/>
                </a:solidFill>
              </a:rPr>
              <a:t>명령어가</a:t>
            </a:r>
            <a:r>
              <a:rPr lang="en-US" altLang="ko-KR" sz="1400" dirty="0" smtClean="0">
                <a:solidFill>
                  <a:prstClr val="black"/>
                </a:solidFill>
              </a:rPr>
              <a:t> </a:t>
            </a:r>
            <a:r>
              <a:rPr lang="en-US" altLang="ko-KR" sz="1400" dirty="0" err="1" smtClean="0">
                <a:solidFill>
                  <a:prstClr val="black"/>
                </a:solidFill>
              </a:rPr>
              <a:t>수행되는</a:t>
            </a:r>
            <a:r>
              <a:rPr lang="en-US" altLang="ko-KR" sz="1400" dirty="0" smtClean="0">
                <a:solidFill>
                  <a:prstClr val="black"/>
                </a:solidFill>
              </a:rPr>
              <a:t> </a:t>
            </a:r>
            <a:r>
              <a:rPr lang="en-US" altLang="ko-KR" sz="1400" dirty="0" err="1" smtClean="0">
                <a:solidFill>
                  <a:prstClr val="black"/>
                </a:solidFill>
              </a:rPr>
              <a:t>동안</a:t>
            </a:r>
            <a:r>
              <a:rPr lang="en-US" altLang="ko-KR" sz="1400" dirty="0" smtClean="0">
                <a:solidFill>
                  <a:prstClr val="black"/>
                </a:solidFill>
              </a:rPr>
              <a:t> profiling, call graph </a:t>
            </a:r>
            <a:r>
              <a:rPr lang="en-US" altLang="ko-KR" sz="1400" dirty="0" err="1" smtClean="0">
                <a:solidFill>
                  <a:prstClr val="black"/>
                </a:solidFill>
              </a:rPr>
              <a:t>표시</a:t>
            </a:r>
            <a:endParaRPr lang="ko-KR" altLang="en-US" sz="1400"/>
          </a:p>
          <a:p>
            <a:pPr marL="0" lvl="0" indent="0">
              <a:buNone/>
            </a:pPr>
            <a:r>
              <a:rPr lang="en-US" altLang="ko-KR" sz="14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# </a:t>
            </a:r>
            <a:r>
              <a:rPr lang="en-US" altLang="ko-KR" sz="1400" dirty="0">
                <a:solidFill>
                  <a:prstClr val="black"/>
                </a:solidFill>
                <a:latin typeface="Consolas" panose="020B0609020204030204" pitchFamily="49" charset="0"/>
              </a:rPr>
              <a:t>perf </a:t>
            </a:r>
            <a:r>
              <a:rPr lang="en-US" altLang="ko-KR" sz="14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record –F 99 -g ls</a:t>
            </a:r>
          </a:p>
          <a:p>
            <a:pPr marL="0" lvl="0" indent="0">
              <a:buNone/>
            </a:pPr>
            <a:r>
              <a:rPr lang="en-US" altLang="ko-KR" sz="14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# perf report</a:t>
            </a:r>
            <a:endParaRPr lang="en-US" altLang="ko-KR" sz="1400" dirty="0">
              <a:solidFill>
                <a:prstClr val="black"/>
              </a:solidFill>
              <a:latin typeface="Consolas" panose="020B0609020204030204" pitchFamily="49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581" y="2339790"/>
            <a:ext cx="4110222" cy="81832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2032" y="2339789"/>
            <a:ext cx="4534423" cy="3685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020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perf record </a:t>
            </a:r>
            <a:r>
              <a:rPr lang="en-US" altLang="ko-KR" dirty="0" err="1" smtClean="0"/>
              <a:t>옵션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-a : </a:t>
            </a:r>
            <a:r>
              <a:rPr lang="ko-KR" altLang="en-US" smtClean="0"/>
              <a:t>모든 </a:t>
            </a:r>
            <a:r>
              <a:rPr lang="en-US" altLang="ko-KR" dirty="0" err="1" smtClean="0"/>
              <a:t>CPU에</a:t>
            </a:r>
            <a:r>
              <a:rPr lang="en-US" altLang="ko-KR" dirty="0" smtClean="0"/>
              <a:t> </a:t>
            </a:r>
            <a:r>
              <a:rPr lang="ko-KR" altLang="en-US" smtClean="0"/>
              <a:t>대해 </a:t>
            </a:r>
            <a:r>
              <a:rPr lang="en-US" altLang="ko-KR" dirty="0" err="1" smtClean="0"/>
              <a:t>시스템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전반적인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데이터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수집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-g : call-graph </a:t>
            </a:r>
            <a:r>
              <a:rPr lang="en-US" altLang="ko-KR" dirty="0" err="1" smtClean="0"/>
              <a:t>저장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-p : </a:t>
            </a:r>
            <a:r>
              <a:rPr lang="en-US" altLang="ko-KR" dirty="0" err="1" smtClean="0"/>
              <a:t>특정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프로세스에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대해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저장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-F : </a:t>
            </a:r>
            <a:r>
              <a:rPr lang="en-US" altLang="ko-KR" dirty="0" err="1" smtClean="0"/>
              <a:t>분석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주기</a:t>
            </a:r>
            <a:r>
              <a:rPr lang="en-US" altLang="ko-KR" dirty="0" smtClean="0"/>
              <a:t> (Hz), </a:t>
            </a:r>
            <a:r>
              <a:rPr lang="en-US" altLang="ko-KR" dirty="0" err="1" smtClean="0"/>
              <a:t>보통</a:t>
            </a:r>
            <a:r>
              <a:rPr lang="en-US" altLang="ko-KR" dirty="0" smtClean="0"/>
              <a:t> 49, 99를 </a:t>
            </a:r>
            <a:r>
              <a:rPr lang="en-US" altLang="ko-KR" dirty="0" err="1" smtClean="0"/>
              <a:t>사용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-e : </a:t>
            </a:r>
            <a:r>
              <a:rPr lang="ko-KR" altLang="en-US" smtClean="0"/>
              <a:t>이벤트의 정보 저장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perf – </a:t>
            </a:r>
            <a:r>
              <a:rPr lang="en-US" altLang="ko-KR" dirty="0" smtClean="0"/>
              <a:t>event </a:t>
            </a:r>
            <a:r>
              <a:rPr lang="en-US" altLang="ko-KR" dirty="0" smtClean="0"/>
              <a:t>profiling(</a:t>
            </a:r>
            <a:r>
              <a:rPr lang="ko-KR" altLang="en-US" smtClean="0"/>
              <a:t>실습</a:t>
            </a:r>
            <a:r>
              <a:rPr lang="en-US" altLang="ko-KR" dirty="0" smtClean="0"/>
              <a:t>)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AA5A0-BEA2-409C-BCC5-CF0E0B4BF042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4913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220032" y="908613"/>
            <a:ext cx="5822180" cy="52683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1400" dirty="0" smtClean="0"/>
              <a:t>10</a:t>
            </a:r>
            <a:r>
              <a:rPr lang="ko-KR" altLang="en-US" sz="1400" smtClean="0"/>
              <a:t>초 동안 </a:t>
            </a:r>
            <a:r>
              <a:rPr lang="en-US" altLang="ko-KR" sz="1400" dirty="0"/>
              <a:t>99Hz </a:t>
            </a:r>
            <a:r>
              <a:rPr lang="en-US" altLang="ko-KR" sz="1400" dirty="0" err="1"/>
              <a:t>주기로</a:t>
            </a:r>
            <a:r>
              <a:rPr lang="en-US" altLang="ko-KR" sz="1400" dirty="0"/>
              <a:t> </a:t>
            </a:r>
            <a:r>
              <a:rPr lang="ko-KR" altLang="en-US" sz="1400" smtClean="0"/>
              <a:t>시스템 전반적인 샘플링</a:t>
            </a:r>
            <a:r>
              <a:rPr lang="en-US" altLang="ko-KR" sz="1400" dirty="0" smtClean="0"/>
              <a:t>, call-graph </a:t>
            </a:r>
            <a:r>
              <a:rPr lang="en-US" altLang="ko-KR" sz="1400" dirty="0" err="1" smtClean="0"/>
              <a:t>저장</a:t>
            </a:r>
            <a:endParaRPr lang="en-US" altLang="ko-KR" sz="1400" dirty="0" smtClean="0"/>
          </a:p>
          <a:p>
            <a:pPr marL="0" indent="0">
              <a:buNone/>
            </a:pPr>
            <a:r>
              <a:rPr lang="en-US" altLang="ko-KR" sz="1400" dirty="0" smtClean="0">
                <a:latin typeface="Consolas" panose="020B0609020204030204" pitchFamily="49" charset="0"/>
              </a:rPr>
              <a:t># </a:t>
            </a:r>
            <a:r>
              <a:rPr lang="it-IT" altLang="ko-KR" sz="1400" dirty="0" smtClean="0">
                <a:latin typeface="Consolas" panose="020B0609020204030204" pitchFamily="49" charset="0"/>
              </a:rPr>
              <a:t>perf reocrd –F 99Hz –a –g sleep 10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perf – event profiling(</a:t>
            </a:r>
            <a:r>
              <a:rPr lang="ko-KR" altLang="en-US"/>
              <a:t>실습</a:t>
            </a:r>
            <a:r>
              <a:rPr lang="en-US" altLang="ko-KR" dirty="0"/>
              <a:t>)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AA5A0-BEA2-409C-BCC5-CF0E0B4BF042}" type="slidenum">
              <a:rPr lang="ko-KR" altLang="en-US" smtClean="0"/>
              <a:t>48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50044"/>
            <a:ext cx="9144000" cy="2957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646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220032" y="908613"/>
            <a:ext cx="5822180" cy="52683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1400" dirty="0" smtClean="0"/>
              <a:t>10</a:t>
            </a:r>
            <a:r>
              <a:rPr lang="ko-KR" altLang="en-US" sz="1400" smtClean="0"/>
              <a:t>초 동안 </a:t>
            </a:r>
            <a:r>
              <a:rPr lang="en-US" altLang="ko-KR" sz="1400" dirty="0"/>
              <a:t>99Hz </a:t>
            </a:r>
            <a:r>
              <a:rPr lang="en-US" altLang="ko-KR" sz="1400" dirty="0" err="1"/>
              <a:t>주기로</a:t>
            </a:r>
            <a:r>
              <a:rPr lang="en-US" altLang="ko-KR" sz="1400" dirty="0"/>
              <a:t> </a:t>
            </a:r>
            <a:r>
              <a:rPr lang="en-US" altLang="ko-KR" sz="1400" dirty="0" smtClean="0"/>
              <a:t>lginput2 의 </a:t>
            </a:r>
            <a:r>
              <a:rPr lang="en-US" altLang="ko-KR" sz="1400" dirty="0" err="1" smtClean="0"/>
              <a:t>이벤트</a:t>
            </a:r>
            <a:r>
              <a:rPr lang="en-US" altLang="ko-KR" sz="1400" dirty="0" smtClean="0"/>
              <a:t> </a:t>
            </a:r>
            <a:r>
              <a:rPr lang="en-US" altLang="ko-KR" sz="1400" dirty="0" err="1" smtClean="0"/>
              <a:t>기록</a:t>
            </a:r>
            <a:r>
              <a:rPr lang="en-US" altLang="ko-KR" sz="1400" dirty="0" smtClean="0"/>
              <a:t>, call-graph </a:t>
            </a:r>
            <a:r>
              <a:rPr lang="en-US" altLang="ko-KR" sz="1400" dirty="0" err="1" smtClean="0"/>
              <a:t>저장</a:t>
            </a:r>
            <a:endParaRPr lang="en-US" altLang="ko-KR" sz="1400" dirty="0" smtClean="0"/>
          </a:p>
          <a:p>
            <a:pPr marL="0" indent="0">
              <a:buNone/>
            </a:pPr>
            <a:r>
              <a:rPr lang="en-US" altLang="ko-KR" sz="1400" dirty="0" smtClean="0">
                <a:latin typeface="Consolas" panose="020B0609020204030204" pitchFamily="49" charset="0"/>
              </a:rPr>
              <a:t># </a:t>
            </a:r>
            <a:r>
              <a:rPr lang="it-IT" altLang="ko-KR" sz="1400" dirty="0" smtClean="0">
                <a:latin typeface="Consolas" panose="020B0609020204030204" pitchFamily="49" charset="0"/>
              </a:rPr>
              <a:t>perf reocrd –F 99Hz –p –g `pidof lginput2` sleep 10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perf – event profiling(</a:t>
            </a:r>
            <a:r>
              <a:rPr lang="ko-KR" altLang="en-US"/>
              <a:t>실습</a:t>
            </a:r>
            <a:r>
              <a:rPr lang="en-US" altLang="ko-KR" dirty="0"/>
              <a:t>)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AA5A0-BEA2-409C-BCC5-CF0E0B4BF042}" type="slidenum">
              <a:rPr lang="ko-KR" altLang="en-US" smtClean="0"/>
              <a:t>49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9566" y="1664276"/>
            <a:ext cx="6027084" cy="4874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124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399327" y="908612"/>
            <a:ext cx="8391645" cy="5949387"/>
          </a:xfrm>
        </p:spPr>
        <p:txBody>
          <a:bodyPr>
            <a:normAutofit/>
          </a:bodyPr>
          <a:lstStyle/>
          <a:p>
            <a:r>
              <a:rPr lang="en-US" altLang="ko-KR" sz="1800" dirty="0" smtClean="0"/>
              <a:t>Serial </a:t>
            </a:r>
            <a:r>
              <a:rPr lang="ko-KR" altLang="en-US" sz="1800" smtClean="0"/>
              <a:t>연결</a:t>
            </a:r>
            <a:endParaRPr lang="en-US" altLang="ko-KR" sz="1800" dirty="0" smtClean="0"/>
          </a:p>
          <a:p>
            <a:pPr lvl="1"/>
            <a:r>
              <a:rPr lang="ko-KR" altLang="en-US" sz="1600" dirty="0" smtClean="0"/>
              <a:t>짧은 줄 </a:t>
            </a:r>
            <a:r>
              <a:rPr lang="en-US" altLang="ko-KR" sz="1600" dirty="0" smtClean="0"/>
              <a:t>USB2Serial </a:t>
            </a:r>
            <a:r>
              <a:rPr lang="en-US" altLang="ko-KR" sz="1600" dirty="0" smtClean="0">
                <a:sym typeface="Wingdings" panose="05000000000000000000" pitchFamily="2" charset="2"/>
              </a:rPr>
              <a:t> TV </a:t>
            </a:r>
            <a:r>
              <a:rPr lang="ko-KR" altLang="en-US" sz="1600" smtClean="0">
                <a:sym typeface="Wingdings" panose="05000000000000000000" pitchFamily="2" charset="2"/>
              </a:rPr>
              <a:t>연결</a:t>
            </a:r>
            <a:endParaRPr lang="en-US" altLang="ko-KR" sz="1600" dirty="0" smtClean="0">
              <a:sym typeface="Wingdings" panose="05000000000000000000" pitchFamily="2" charset="2"/>
            </a:endParaRPr>
          </a:p>
          <a:p>
            <a:pPr lvl="1"/>
            <a:r>
              <a:rPr lang="ko-KR" altLang="en-US" sz="1600" dirty="0" smtClean="0">
                <a:sym typeface="Wingdings" panose="05000000000000000000" pitchFamily="2" charset="2"/>
              </a:rPr>
              <a:t>긴 줄 </a:t>
            </a:r>
            <a:r>
              <a:rPr lang="en-US" altLang="ko-KR" sz="1600" dirty="0" smtClean="0">
                <a:sym typeface="Wingdings" panose="05000000000000000000" pitchFamily="2" charset="2"/>
              </a:rPr>
              <a:t>USB2Serial  PC </a:t>
            </a:r>
            <a:r>
              <a:rPr lang="ko-KR" altLang="en-US" sz="1600" smtClean="0">
                <a:sym typeface="Wingdings" panose="05000000000000000000" pitchFamily="2" charset="2"/>
              </a:rPr>
              <a:t>연결</a:t>
            </a:r>
            <a:endParaRPr lang="en-US" altLang="ko-KR" sz="1600" dirty="0" smtClean="0">
              <a:sym typeface="Wingdings" panose="05000000000000000000" pitchFamily="2" charset="2"/>
            </a:endParaRPr>
          </a:p>
          <a:p>
            <a:pPr lvl="1"/>
            <a:r>
              <a:rPr lang="en-US" altLang="ko-KR" sz="1600" dirty="0" err="1" smtClean="0">
                <a:sym typeface="Wingdings" panose="05000000000000000000" pitchFamily="2" charset="2"/>
              </a:rPr>
              <a:t>Virtualbox</a:t>
            </a:r>
            <a:r>
              <a:rPr lang="en-US" altLang="ko-KR" sz="1600" dirty="0" smtClean="0">
                <a:sym typeface="Wingdings" panose="05000000000000000000" pitchFamily="2" charset="2"/>
              </a:rPr>
              <a:t> Serial </a:t>
            </a:r>
            <a:r>
              <a:rPr lang="ko-KR" altLang="en-US" sz="1600" smtClean="0">
                <a:sym typeface="Wingdings" panose="05000000000000000000" pitchFamily="2" charset="2"/>
              </a:rPr>
              <a:t>설정</a:t>
            </a:r>
            <a:endParaRPr lang="en-US" altLang="ko-KR" sz="1600" dirty="0" smtClean="0">
              <a:sym typeface="Wingdings" panose="05000000000000000000" pitchFamily="2" charset="2"/>
            </a:endParaRPr>
          </a:p>
          <a:p>
            <a:pPr lvl="2"/>
            <a:r>
              <a:rPr lang="en-US" altLang="ko-KR" sz="1400" dirty="0" smtClean="0">
                <a:sym typeface="Wingdings" panose="05000000000000000000" pitchFamily="2" charset="2"/>
              </a:rPr>
              <a:t>“</a:t>
            </a:r>
            <a:r>
              <a:rPr lang="ko-KR" altLang="en-US" sz="1400" smtClean="0">
                <a:sym typeface="Wingdings" panose="05000000000000000000" pitchFamily="2" charset="2"/>
              </a:rPr>
              <a:t>포트 번호</a:t>
            </a:r>
            <a:r>
              <a:rPr lang="en-US" altLang="ko-KR" sz="1400" dirty="0" smtClean="0">
                <a:sym typeface="Wingdings" panose="05000000000000000000" pitchFamily="2" charset="2"/>
              </a:rPr>
              <a:t>“ -&gt;</a:t>
            </a:r>
            <a:r>
              <a:rPr lang="ko-KR" altLang="en-US" sz="1400" smtClean="0">
                <a:sym typeface="Wingdings" panose="05000000000000000000" pitchFamily="2" charset="2"/>
              </a:rPr>
              <a:t> </a:t>
            </a:r>
            <a:r>
              <a:rPr lang="en-US" altLang="ko-KR" sz="1400" dirty="0" smtClean="0">
                <a:sym typeface="Wingdings" panose="05000000000000000000" pitchFamily="2" charset="2"/>
              </a:rPr>
              <a:t>“COM1”</a:t>
            </a:r>
            <a:r>
              <a:rPr lang="ko-KR" altLang="en-US" sz="1400" smtClean="0">
                <a:sym typeface="Wingdings" panose="05000000000000000000" pitchFamily="2" charset="2"/>
              </a:rPr>
              <a:t>으로 설정</a:t>
            </a:r>
            <a:endParaRPr lang="en-US" altLang="ko-KR" sz="1400" dirty="0">
              <a:sym typeface="Wingdings" panose="05000000000000000000" pitchFamily="2" charset="2"/>
            </a:endParaRPr>
          </a:p>
          <a:p>
            <a:pPr lvl="2"/>
            <a:r>
              <a:rPr lang="en-US" altLang="ko-KR" sz="1400" dirty="0" smtClean="0">
                <a:sym typeface="Wingdings" panose="05000000000000000000" pitchFamily="2" charset="2"/>
              </a:rPr>
              <a:t>“</a:t>
            </a:r>
            <a:r>
              <a:rPr lang="ko-KR" altLang="en-US" sz="1400" smtClean="0">
                <a:sym typeface="Wingdings" panose="05000000000000000000" pitchFamily="2" charset="2"/>
              </a:rPr>
              <a:t>포트 모드</a:t>
            </a:r>
            <a:r>
              <a:rPr lang="en-US" altLang="ko-KR" sz="1400" dirty="0" smtClean="0">
                <a:sym typeface="Wingdings" panose="05000000000000000000" pitchFamily="2" charset="2"/>
              </a:rPr>
              <a:t>“ -&gt; “</a:t>
            </a:r>
            <a:r>
              <a:rPr lang="ko-KR" altLang="en-US" sz="1400" smtClean="0">
                <a:sym typeface="Wingdings" panose="05000000000000000000" pitchFamily="2" charset="2"/>
              </a:rPr>
              <a:t>호스트 장치</a:t>
            </a:r>
            <a:r>
              <a:rPr lang="en-US" altLang="ko-KR" sz="1400" dirty="0" smtClean="0">
                <a:sym typeface="Wingdings" panose="05000000000000000000" pitchFamily="2" charset="2"/>
              </a:rPr>
              <a:t>”</a:t>
            </a:r>
            <a:r>
              <a:rPr lang="ko-KR" altLang="en-US" sz="1400" smtClean="0">
                <a:sym typeface="Wingdings" panose="05000000000000000000" pitchFamily="2" charset="2"/>
              </a:rPr>
              <a:t>로 설정</a:t>
            </a:r>
            <a:endParaRPr lang="en-US" altLang="ko-KR" sz="1400" dirty="0" smtClean="0">
              <a:sym typeface="Wingdings" panose="05000000000000000000" pitchFamily="2" charset="2"/>
            </a:endParaRPr>
          </a:p>
          <a:p>
            <a:pPr lvl="2"/>
            <a:r>
              <a:rPr lang="en-US" altLang="ko-KR" sz="1400" dirty="0" smtClean="0">
                <a:sym typeface="Wingdings" panose="05000000000000000000" pitchFamily="2" charset="2"/>
              </a:rPr>
              <a:t>“</a:t>
            </a:r>
            <a:r>
              <a:rPr lang="ko-KR" altLang="en-US" sz="1400" smtClean="0">
                <a:sym typeface="Wingdings" panose="05000000000000000000" pitchFamily="2" charset="2"/>
              </a:rPr>
              <a:t>경로</a:t>
            </a:r>
            <a:r>
              <a:rPr lang="en-US" altLang="ko-KR" sz="1400" dirty="0" smtClean="0">
                <a:sym typeface="Wingdings" panose="05000000000000000000" pitchFamily="2" charset="2"/>
              </a:rPr>
              <a:t>/</a:t>
            </a:r>
            <a:r>
              <a:rPr lang="ko-KR" altLang="en-US" sz="1400" smtClean="0">
                <a:sym typeface="Wingdings" panose="05000000000000000000" pitchFamily="2" charset="2"/>
              </a:rPr>
              <a:t>주소</a:t>
            </a:r>
            <a:r>
              <a:rPr lang="en-US" altLang="ko-KR" sz="1400" dirty="0" smtClean="0">
                <a:sym typeface="Wingdings" panose="05000000000000000000" pitchFamily="2" charset="2"/>
              </a:rPr>
              <a:t>”</a:t>
            </a:r>
            <a:r>
              <a:rPr lang="ko-KR" altLang="en-US" sz="1400">
                <a:sym typeface="Wingdings" panose="05000000000000000000" pitchFamily="2" charset="2"/>
              </a:rPr>
              <a:t> </a:t>
            </a:r>
            <a:r>
              <a:rPr lang="en-US" altLang="ko-KR" sz="1400" dirty="0" smtClean="0">
                <a:sym typeface="Wingdings" panose="05000000000000000000" pitchFamily="2" charset="2"/>
              </a:rPr>
              <a:t>-&gt;</a:t>
            </a:r>
            <a:r>
              <a:rPr lang="ko-KR" altLang="en-US" sz="1400" smtClean="0">
                <a:sym typeface="Wingdings" panose="05000000000000000000" pitchFamily="2" charset="2"/>
              </a:rPr>
              <a:t> </a:t>
            </a:r>
            <a:r>
              <a:rPr lang="en-US" altLang="ko-KR" sz="1400" dirty="0" smtClean="0">
                <a:sym typeface="Wingdings" panose="05000000000000000000" pitchFamily="2" charset="2"/>
              </a:rPr>
              <a:t>host PC</a:t>
            </a:r>
            <a:r>
              <a:rPr lang="ko-KR" altLang="en-US" sz="1400" smtClean="0">
                <a:sym typeface="Wingdings" panose="05000000000000000000" pitchFamily="2" charset="2"/>
              </a:rPr>
              <a:t>에서 잡힌 </a:t>
            </a:r>
            <a:r>
              <a:rPr lang="en-US" altLang="ko-KR" sz="1400" dirty="0">
                <a:sym typeface="Wingdings" panose="05000000000000000000" pitchFamily="2" charset="2"/>
              </a:rPr>
              <a:t>USB Serial </a:t>
            </a:r>
            <a:r>
              <a:rPr lang="en-US" altLang="ko-KR" sz="1400" dirty="0" smtClean="0">
                <a:sym typeface="Wingdings" panose="05000000000000000000" pitchFamily="2" charset="2"/>
              </a:rPr>
              <a:t>Port</a:t>
            </a:r>
            <a:r>
              <a:rPr lang="ko-KR" altLang="en-US" sz="1400" smtClean="0">
                <a:sym typeface="Wingdings" panose="05000000000000000000" pitchFamily="2" charset="2"/>
              </a:rPr>
              <a:t>의</a:t>
            </a:r>
            <a:r>
              <a:rPr lang="en-US" altLang="ko-KR" sz="1400" dirty="0" smtClean="0">
                <a:sym typeface="Wingdings" panose="05000000000000000000" pitchFamily="2" charset="2"/>
              </a:rPr>
              <a:t> </a:t>
            </a:r>
            <a:r>
              <a:rPr lang="en-US" altLang="ko-KR" sz="1400" dirty="0">
                <a:sym typeface="Wingdings" panose="05000000000000000000" pitchFamily="2" charset="2"/>
              </a:rPr>
              <a:t>COM</a:t>
            </a:r>
            <a:r>
              <a:rPr lang="en-US" altLang="ko-KR" sz="1400" dirty="0" smtClean="0">
                <a:sym typeface="Wingdings" panose="05000000000000000000" pitchFamily="2" charset="2"/>
              </a:rPr>
              <a:t>[#]</a:t>
            </a:r>
            <a:r>
              <a:rPr lang="ko-KR" altLang="en-US" sz="1400" smtClean="0">
                <a:sym typeface="Wingdings" panose="05000000000000000000" pitchFamily="2" charset="2"/>
              </a:rPr>
              <a:t>과 </a:t>
            </a:r>
            <a:r>
              <a:rPr lang="ko-KR" altLang="en-US" sz="1400">
                <a:sym typeface="Wingdings" panose="05000000000000000000" pitchFamily="2" charset="2"/>
              </a:rPr>
              <a:t>일치하는 문자열을 입력</a:t>
            </a:r>
            <a:r>
              <a:rPr lang="ko-KR" altLang="en-US" sz="1400" smtClean="0">
                <a:sym typeface="Wingdings" panose="05000000000000000000" pitchFamily="2" charset="2"/>
              </a:rPr>
              <a:t> </a:t>
            </a:r>
            <a:endParaRPr lang="en-US" altLang="ko-KR" sz="1400" dirty="0" smtClean="0">
              <a:sym typeface="Wingdings" panose="05000000000000000000" pitchFamily="2" charset="2"/>
            </a:endParaRPr>
          </a:p>
          <a:p>
            <a:pPr lvl="1"/>
            <a:endParaRPr lang="en-US" altLang="ko-KR" sz="1600" dirty="0">
              <a:sym typeface="Wingdings" panose="05000000000000000000" pitchFamily="2" charset="2"/>
            </a:endParaRPr>
          </a:p>
          <a:p>
            <a:pPr lvl="1"/>
            <a:endParaRPr lang="en-US" altLang="ko-KR" sz="1600" dirty="0" smtClean="0">
              <a:sym typeface="Wingdings" panose="05000000000000000000" pitchFamily="2" charset="2"/>
            </a:endParaRPr>
          </a:p>
          <a:p>
            <a:pPr lvl="1"/>
            <a:endParaRPr lang="en-US" altLang="ko-KR" sz="1600" dirty="0">
              <a:sym typeface="Wingdings" panose="05000000000000000000" pitchFamily="2" charset="2"/>
            </a:endParaRPr>
          </a:p>
          <a:p>
            <a:pPr lvl="1"/>
            <a:endParaRPr lang="en-US" altLang="ko-KR" sz="1600" dirty="0" smtClean="0">
              <a:sym typeface="Wingdings" panose="05000000000000000000" pitchFamily="2" charset="2"/>
            </a:endParaRPr>
          </a:p>
          <a:p>
            <a:pPr lvl="1"/>
            <a:endParaRPr lang="en-US" altLang="ko-KR" sz="1600" dirty="0">
              <a:sym typeface="Wingdings" panose="05000000000000000000" pitchFamily="2" charset="2"/>
            </a:endParaRPr>
          </a:p>
          <a:p>
            <a:pPr lvl="1"/>
            <a:endParaRPr lang="en-US" altLang="ko-KR" sz="1600" dirty="0" smtClean="0">
              <a:sym typeface="Wingdings" panose="05000000000000000000" pitchFamily="2" charset="2"/>
            </a:endParaRPr>
          </a:p>
          <a:p>
            <a:pPr lvl="1"/>
            <a:endParaRPr lang="en-US" altLang="ko-KR" sz="1600" dirty="0">
              <a:sym typeface="Wingdings" panose="05000000000000000000" pitchFamily="2" charset="2"/>
            </a:endParaRPr>
          </a:p>
          <a:p>
            <a:pPr lvl="1"/>
            <a:endParaRPr lang="en-US" altLang="ko-KR" sz="1600" dirty="0" smtClean="0">
              <a:sym typeface="Wingdings" panose="05000000000000000000" pitchFamily="2" charset="2"/>
            </a:endParaRPr>
          </a:p>
          <a:p>
            <a:pPr lvl="1"/>
            <a:endParaRPr lang="en-US" altLang="ko-KR" sz="1600" dirty="0">
              <a:sym typeface="Wingdings" panose="05000000000000000000" pitchFamily="2" charset="2"/>
            </a:endParaRPr>
          </a:p>
          <a:p>
            <a:pPr lvl="1"/>
            <a:endParaRPr lang="en-US" altLang="ko-KR" sz="1600" dirty="0" smtClean="0">
              <a:sym typeface="Wingdings" panose="05000000000000000000" pitchFamily="2" charset="2"/>
            </a:endParaRPr>
          </a:p>
          <a:p>
            <a:pPr lvl="1"/>
            <a:endParaRPr lang="en-US" altLang="ko-KR" sz="1600" dirty="0" smtClean="0">
              <a:sym typeface="Wingdings" panose="05000000000000000000" pitchFamily="2" charset="2"/>
            </a:endParaRPr>
          </a:p>
          <a:p>
            <a:pPr marL="457200" lvl="1" indent="0">
              <a:buNone/>
            </a:pPr>
            <a:endParaRPr lang="en-US" altLang="ko-KR" sz="1600" dirty="0" smtClean="0">
              <a:sym typeface="Wingdings" panose="05000000000000000000" pitchFamily="2" charset="2"/>
            </a:endParaRPr>
          </a:p>
          <a:p>
            <a:pPr lvl="1"/>
            <a:endParaRPr lang="en-US" altLang="ko-KR" sz="1600" dirty="0" smtClean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(2) Virtual Box VM</a:t>
            </a:r>
            <a:r>
              <a:rPr lang="ko-KR" altLang="en-US" smtClean="0"/>
              <a:t>을 통한 </a:t>
            </a:r>
            <a:r>
              <a:rPr lang="en-US" altLang="ko-KR" dirty="0" smtClean="0"/>
              <a:t>Serial </a:t>
            </a:r>
            <a:r>
              <a:rPr lang="ko-KR" altLang="en-US" smtClean="0"/>
              <a:t>연결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6727" y="3219780"/>
            <a:ext cx="4805885" cy="3137085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3417648" y="4510218"/>
            <a:ext cx="430201" cy="196872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AA5A0-BEA2-409C-BCC5-CF0E0B4BF042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3417647" y="4028304"/>
            <a:ext cx="775414" cy="362463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5614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399327" y="908613"/>
            <a:ext cx="5338085" cy="5268350"/>
          </a:xfrm>
        </p:spPr>
        <p:txBody>
          <a:bodyPr/>
          <a:lstStyle/>
          <a:p>
            <a:pPr marL="0" lvl="0" indent="0">
              <a:buNone/>
            </a:pPr>
            <a:r>
              <a:rPr lang="en-US" altLang="ko-KR" sz="1400" dirty="0" err="1" smtClean="0">
                <a:solidFill>
                  <a:prstClr val="black"/>
                </a:solidFill>
              </a:rPr>
              <a:t>irq</a:t>
            </a:r>
            <a:r>
              <a:rPr lang="en-US" altLang="ko-KR" sz="1400" dirty="0" smtClean="0">
                <a:solidFill>
                  <a:prstClr val="black"/>
                </a:solidFill>
              </a:rPr>
              <a:t> </a:t>
            </a:r>
            <a:r>
              <a:rPr lang="en-US" altLang="ko-KR" sz="1400" dirty="0" err="1" smtClean="0">
                <a:solidFill>
                  <a:prstClr val="black"/>
                </a:solidFill>
              </a:rPr>
              <a:t>관련</a:t>
            </a:r>
            <a:r>
              <a:rPr lang="en-US" altLang="ko-KR" sz="1400" dirty="0" smtClean="0">
                <a:solidFill>
                  <a:prstClr val="black"/>
                </a:solidFill>
              </a:rPr>
              <a:t> </a:t>
            </a:r>
            <a:r>
              <a:rPr lang="en-US" altLang="ko-KR" sz="1400" dirty="0" err="1" smtClean="0">
                <a:solidFill>
                  <a:prstClr val="black"/>
                </a:solidFill>
              </a:rPr>
              <a:t>이벤트를</a:t>
            </a:r>
            <a:r>
              <a:rPr lang="en-US" altLang="ko-KR" sz="1400" dirty="0" smtClean="0">
                <a:solidFill>
                  <a:prstClr val="black"/>
                </a:solidFill>
              </a:rPr>
              <a:t> </a:t>
            </a:r>
            <a:r>
              <a:rPr lang="en-US" altLang="ko-KR" sz="1400" dirty="0" err="1" smtClean="0">
                <a:solidFill>
                  <a:prstClr val="black"/>
                </a:solidFill>
              </a:rPr>
              <a:t>기록후</a:t>
            </a:r>
            <a:r>
              <a:rPr lang="en-US" altLang="ko-KR" sz="1400" dirty="0" smtClean="0">
                <a:solidFill>
                  <a:prstClr val="black"/>
                </a:solidFill>
              </a:rPr>
              <a:t> 각 </a:t>
            </a:r>
            <a:r>
              <a:rPr lang="en-US" altLang="ko-KR" sz="1400" dirty="0" err="1" smtClean="0">
                <a:solidFill>
                  <a:prstClr val="black"/>
                </a:solidFill>
              </a:rPr>
              <a:t>이벤트가</a:t>
            </a:r>
            <a:r>
              <a:rPr lang="en-US" altLang="ko-KR" sz="1400" dirty="0" smtClean="0">
                <a:solidFill>
                  <a:prstClr val="black"/>
                </a:solidFill>
              </a:rPr>
              <a:t> </a:t>
            </a:r>
            <a:r>
              <a:rPr lang="en-US" altLang="ko-KR" sz="1400" dirty="0" err="1" smtClean="0">
                <a:solidFill>
                  <a:prstClr val="black"/>
                </a:solidFill>
              </a:rPr>
              <a:t>발생한</a:t>
            </a:r>
            <a:r>
              <a:rPr lang="en-US" altLang="ko-KR" sz="1400" dirty="0" smtClean="0">
                <a:solidFill>
                  <a:prstClr val="black"/>
                </a:solidFill>
              </a:rPr>
              <a:t> </a:t>
            </a:r>
            <a:r>
              <a:rPr lang="en-US" altLang="ko-KR" sz="1400" dirty="0" err="1" smtClean="0">
                <a:solidFill>
                  <a:prstClr val="black"/>
                </a:solidFill>
              </a:rPr>
              <a:t>시간</a:t>
            </a:r>
            <a:r>
              <a:rPr lang="en-US" altLang="ko-KR" sz="1400" dirty="0" smtClean="0">
                <a:solidFill>
                  <a:prstClr val="black"/>
                </a:solidFill>
              </a:rPr>
              <a:t> </a:t>
            </a:r>
            <a:r>
              <a:rPr lang="en-US" altLang="ko-KR" sz="1400" dirty="0" err="1" smtClean="0">
                <a:solidFill>
                  <a:prstClr val="black"/>
                </a:solidFill>
              </a:rPr>
              <a:t>출력</a:t>
            </a:r>
            <a:endParaRPr lang="en-US" altLang="ko-KR" sz="1400" dirty="0">
              <a:solidFill>
                <a:prstClr val="black"/>
              </a:solidFill>
            </a:endParaRPr>
          </a:p>
          <a:p>
            <a:pPr marL="0" lvl="0" indent="0">
              <a:buNone/>
            </a:pPr>
            <a:r>
              <a:rPr lang="en-US" altLang="ko-KR" sz="14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# perf record –e </a:t>
            </a:r>
            <a:r>
              <a:rPr lang="en-US" altLang="ko-KR" sz="1400" dirty="0" err="1" smtClean="0">
                <a:solidFill>
                  <a:prstClr val="black"/>
                </a:solidFill>
                <a:latin typeface="Consolas" panose="020B0609020204030204" pitchFamily="49" charset="0"/>
              </a:rPr>
              <a:t>irq</a:t>
            </a:r>
            <a:r>
              <a:rPr lang="en-US" altLang="ko-KR" sz="14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:* -ag</a:t>
            </a:r>
          </a:p>
          <a:p>
            <a:pPr marL="0" lvl="0" indent="0">
              <a:buNone/>
            </a:pPr>
            <a:r>
              <a:rPr lang="en-US" altLang="ko-KR" sz="14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# perf script –F </a:t>
            </a:r>
            <a:r>
              <a:rPr lang="en-US" altLang="ko-KR" sz="1400" dirty="0" err="1" smtClean="0">
                <a:solidFill>
                  <a:prstClr val="black"/>
                </a:solidFill>
                <a:latin typeface="Consolas" panose="020B0609020204030204" pitchFamily="49" charset="0"/>
              </a:rPr>
              <a:t>time,event,trace</a:t>
            </a:r>
            <a:endParaRPr lang="en-US" altLang="ko-KR" sz="1400" dirty="0" smtClean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perf</a:t>
            </a:r>
            <a:r>
              <a:rPr lang="ko-KR" altLang="en-US" smtClean="0"/>
              <a:t> </a:t>
            </a:r>
            <a:r>
              <a:rPr lang="en-US" altLang="ko-KR" dirty="0" smtClean="0"/>
              <a:t>- </a:t>
            </a:r>
            <a:r>
              <a:rPr lang="en-US" altLang="ko-KR" dirty="0" err="1" smtClean="0"/>
              <a:t>ftrace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AA5A0-BEA2-409C-BCC5-CF0E0B4BF042}" type="slidenum">
              <a:rPr lang="ko-KR" altLang="en-US" smtClean="0"/>
              <a:t>50</a:t>
            </a:fld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4934" y="1317812"/>
            <a:ext cx="4236384" cy="5013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803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220032" y="908613"/>
            <a:ext cx="5822180" cy="52683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1400" dirty="0" smtClean="0"/>
              <a:t>5초 </a:t>
            </a:r>
            <a:r>
              <a:rPr lang="en-US" altLang="ko-KR" sz="1400" dirty="0" err="1" smtClean="0"/>
              <a:t>동안</a:t>
            </a:r>
            <a:r>
              <a:rPr lang="en-US" altLang="ko-KR" sz="1400" dirty="0" smtClean="0"/>
              <a:t> </a:t>
            </a:r>
            <a:r>
              <a:rPr lang="ko-KR" altLang="en-US" sz="1400" smtClean="0"/>
              <a:t>커널</a:t>
            </a:r>
            <a:r>
              <a:rPr lang="en-US" altLang="ko-KR" sz="1400" dirty="0" smtClean="0"/>
              <a:t> instruction</a:t>
            </a:r>
            <a:r>
              <a:rPr lang="ko-KR" altLang="en-US" sz="1400" smtClean="0"/>
              <a:t> 기록</a:t>
            </a:r>
            <a:endParaRPr lang="en-US" altLang="ko-KR" sz="1400" dirty="0" smtClean="0"/>
          </a:p>
          <a:p>
            <a:pPr marL="0" indent="0">
              <a:buNone/>
            </a:pPr>
            <a:r>
              <a:rPr lang="en-US" altLang="ko-KR" sz="1400" dirty="0" smtClean="0">
                <a:latin typeface="Consolas" panose="020B0609020204030204" pitchFamily="49" charset="0"/>
              </a:rPr>
              <a:t># </a:t>
            </a:r>
            <a:r>
              <a:rPr lang="en-US" altLang="ko-KR" sz="1400" dirty="0"/>
              <a:t>perf record -e </a:t>
            </a:r>
            <a:r>
              <a:rPr lang="en-US" altLang="ko-KR" sz="1400" dirty="0" err="1"/>
              <a:t>cycles</a:t>
            </a:r>
            <a:r>
              <a:rPr lang="en-US" altLang="ko-KR" sz="14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:k</a:t>
            </a:r>
            <a:r>
              <a:rPr lang="en-US" altLang="ko-KR" sz="1400" dirty="0"/>
              <a:t> -a -- sleep 5 </a:t>
            </a:r>
            <a:br>
              <a:rPr lang="en-US" altLang="ko-KR" sz="1400" dirty="0"/>
            </a:br>
            <a:endParaRPr lang="it-IT" altLang="ko-KR" sz="1400" dirty="0" smtClean="0">
              <a:latin typeface="Consolas" panose="020B0609020204030204" pitchFamily="49" charset="0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perf – </a:t>
            </a:r>
            <a:r>
              <a:rPr lang="en-US" altLang="ko-KR" dirty="0" smtClean="0"/>
              <a:t>event profiling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AA5A0-BEA2-409C-BCC5-CF0E0B4BF042}" type="slidenum">
              <a:rPr lang="ko-KR" altLang="en-US" smtClean="0"/>
              <a:t>51</a:t>
            </a:fld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783" y="1607943"/>
            <a:ext cx="8588188" cy="3016580"/>
          </a:xfrm>
          <a:prstGeom prst="rect">
            <a:avLst/>
          </a:prstGeom>
        </p:spPr>
      </p:pic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8461038"/>
              </p:ext>
            </p:extLst>
          </p:nvPr>
        </p:nvGraphicFramePr>
        <p:xfrm>
          <a:off x="399326" y="4943611"/>
          <a:ext cx="7139992" cy="1504032"/>
        </p:xfrm>
        <a:graphic>
          <a:graphicData uri="http://schemas.openxmlformats.org/drawingml/2006/table">
            <a:tbl>
              <a:tblPr/>
              <a:tblGrid>
                <a:gridCol w="1082618"/>
                <a:gridCol w="3677377"/>
                <a:gridCol w="2379997"/>
              </a:tblGrid>
              <a:tr h="0">
                <a:tc>
                  <a:txBody>
                    <a:bodyPr/>
                    <a:lstStyle/>
                    <a:p>
                      <a:r>
                        <a:rPr lang="en-US" sz="1050" dirty="0"/>
                        <a:t>Modifiers</a:t>
                      </a:r>
                    </a:p>
                  </a:txBody>
                  <a:tcPr marL="90653" marR="90653" marT="45326" marB="45326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Description</a:t>
                      </a:r>
                    </a:p>
                  </a:txBody>
                  <a:tcPr marL="90653" marR="90653" marT="45326" marB="45326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Example</a:t>
                      </a:r>
                    </a:p>
                  </a:txBody>
                  <a:tcPr marL="90653" marR="90653" marT="45326" marB="45326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73688">
                <a:tc>
                  <a:txBody>
                    <a:bodyPr/>
                    <a:lstStyle/>
                    <a:p>
                      <a:r>
                        <a:rPr lang="en-US" sz="1050" dirty="0"/>
                        <a:t>u</a:t>
                      </a:r>
                    </a:p>
                  </a:txBody>
                  <a:tcPr marL="90653" marR="90653" marT="45326" marB="45326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b-NO" sz="1050" dirty="0"/>
                        <a:t>monitor at priv level 3, 2, 1 (user)</a:t>
                      </a:r>
                    </a:p>
                  </a:txBody>
                  <a:tcPr marL="90653" marR="90653" marT="45326" marB="45326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 err="1"/>
                        <a:t>event:u</a:t>
                      </a:r>
                      <a:endParaRPr lang="en-US" sz="1050" dirty="0"/>
                    </a:p>
                  </a:txBody>
                  <a:tcPr marL="90653" marR="90653" marT="45326" marB="45326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73688">
                <a:tc>
                  <a:txBody>
                    <a:bodyPr/>
                    <a:lstStyle/>
                    <a:p>
                      <a:r>
                        <a:rPr lang="en-US" sz="1050" dirty="0"/>
                        <a:t>k</a:t>
                      </a:r>
                    </a:p>
                  </a:txBody>
                  <a:tcPr marL="90653" marR="90653" marT="45326" marB="45326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monitor at </a:t>
                      </a:r>
                      <a:r>
                        <a:rPr lang="en-US" sz="1050" dirty="0" err="1"/>
                        <a:t>priv</a:t>
                      </a:r>
                      <a:r>
                        <a:rPr lang="en-US" sz="1050" dirty="0"/>
                        <a:t> level 0 (kernel)</a:t>
                      </a:r>
                    </a:p>
                  </a:txBody>
                  <a:tcPr marL="90653" marR="90653" marT="45326" marB="45326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 err="1"/>
                        <a:t>event:k</a:t>
                      </a:r>
                      <a:endParaRPr lang="en-US" sz="1050" dirty="0"/>
                    </a:p>
                  </a:txBody>
                  <a:tcPr marL="90653" marR="90653" marT="45326" marB="45326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48217">
                <a:tc>
                  <a:txBody>
                    <a:bodyPr/>
                    <a:lstStyle/>
                    <a:p>
                      <a:r>
                        <a:rPr lang="en-US" sz="1050" dirty="0"/>
                        <a:t>h</a:t>
                      </a:r>
                    </a:p>
                  </a:txBody>
                  <a:tcPr marL="90653" marR="90653" marT="45326" marB="45326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monitor hypervisor events on a virtualization environment</a:t>
                      </a:r>
                    </a:p>
                  </a:txBody>
                  <a:tcPr marL="90653" marR="90653" marT="45326" marB="45326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 err="1"/>
                        <a:t>event:h</a:t>
                      </a:r>
                      <a:endParaRPr lang="en-US" sz="1050" dirty="0"/>
                    </a:p>
                  </a:txBody>
                  <a:tcPr marL="90653" marR="90653" marT="45326" marB="45326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48217">
                <a:tc>
                  <a:txBody>
                    <a:bodyPr/>
                    <a:lstStyle/>
                    <a:p>
                      <a:r>
                        <a:rPr lang="en-US" sz="1050" dirty="0"/>
                        <a:t>H</a:t>
                      </a:r>
                    </a:p>
                  </a:txBody>
                  <a:tcPr marL="90653" marR="90653" marT="45326" marB="45326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monitor host machine on a virtualization environment</a:t>
                      </a:r>
                    </a:p>
                  </a:txBody>
                  <a:tcPr marL="90653" marR="90653" marT="45326" marB="45326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 err="1"/>
                        <a:t>event:H</a:t>
                      </a:r>
                      <a:endParaRPr lang="en-US" sz="1050" dirty="0"/>
                    </a:p>
                  </a:txBody>
                  <a:tcPr marL="90653" marR="90653" marT="45326" marB="45326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48217">
                <a:tc>
                  <a:txBody>
                    <a:bodyPr/>
                    <a:lstStyle/>
                    <a:p>
                      <a:r>
                        <a:rPr lang="en-US" sz="1050" dirty="0"/>
                        <a:t>G</a:t>
                      </a:r>
                    </a:p>
                  </a:txBody>
                  <a:tcPr marL="90653" marR="90653" marT="45326" marB="45326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monitor guest machine on a virtualization environment</a:t>
                      </a:r>
                    </a:p>
                  </a:txBody>
                  <a:tcPr marL="90653" marR="90653" marT="45326" marB="45326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 err="1"/>
                        <a:t>event:G</a:t>
                      </a:r>
                      <a:endParaRPr lang="en-US" sz="1050" dirty="0"/>
                    </a:p>
                  </a:txBody>
                  <a:tcPr marL="90653" marR="90653" marT="45326" marB="45326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44210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220032" y="908613"/>
            <a:ext cx="5822180" cy="52683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1400" dirty="0" smtClean="0"/>
              <a:t>5초 </a:t>
            </a:r>
            <a:r>
              <a:rPr lang="en-US" altLang="ko-KR" sz="1400" dirty="0" err="1" smtClean="0"/>
              <a:t>동안</a:t>
            </a:r>
            <a:r>
              <a:rPr lang="en-US" altLang="ko-KR" sz="1400" dirty="0" smtClean="0"/>
              <a:t> user level instruction</a:t>
            </a:r>
            <a:r>
              <a:rPr lang="ko-KR" altLang="en-US" sz="1400" smtClean="0"/>
              <a:t> 기록</a:t>
            </a:r>
            <a:endParaRPr lang="en-US" altLang="ko-KR" sz="1400" dirty="0" smtClean="0"/>
          </a:p>
          <a:p>
            <a:pPr marL="0" indent="0">
              <a:buNone/>
            </a:pPr>
            <a:r>
              <a:rPr lang="en-US" altLang="ko-KR" sz="1400" dirty="0" smtClean="0">
                <a:latin typeface="Consolas" panose="020B0609020204030204" pitchFamily="49" charset="0"/>
              </a:rPr>
              <a:t># </a:t>
            </a:r>
            <a:r>
              <a:rPr lang="en-US" altLang="ko-KR" sz="1400" dirty="0"/>
              <a:t>perf record -e </a:t>
            </a:r>
            <a:r>
              <a:rPr lang="en-US" altLang="ko-KR" sz="1400" dirty="0" err="1" smtClean="0"/>
              <a:t>cycles</a:t>
            </a:r>
            <a:r>
              <a:rPr lang="en-US" altLang="ko-KR" sz="14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:u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-a -- sleep 5 </a:t>
            </a:r>
            <a:br>
              <a:rPr lang="en-US" altLang="ko-KR" sz="1400" dirty="0"/>
            </a:br>
            <a:endParaRPr lang="it-IT" altLang="ko-KR" sz="1400" dirty="0" smtClean="0">
              <a:latin typeface="Consolas" panose="020B0609020204030204" pitchFamily="49" charset="0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perf – </a:t>
            </a:r>
            <a:r>
              <a:rPr lang="en-US" altLang="ko-KR" dirty="0" smtClean="0"/>
              <a:t>event profiling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AA5A0-BEA2-409C-BCC5-CF0E0B4BF042}" type="slidenum">
              <a:rPr lang="ko-KR" altLang="en-US" smtClean="0"/>
              <a:t>52</a:t>
            </a:fld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326" y="1635298"/>
            <a:ext cx="8391645" cy="4452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210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220032" y="908613"/>
            <a:ext cx="7785450" cy="52683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1400" dirty="0" err="1"/>
              <a:t>irq:irq_handler_entry</a:t>
            </a:r>
            <a:r>
              <a:rPr lang="en-US" altLang="ko-KR" sz="1400" dirty="0"/>
              <a:t>, </a:t>
            </a:r>
            <a:r>
              <a:rPr lang="en-US" altLang="ko-KR" sz="1400" dirty="0" err="1" smtClean="0"/>
              <a:t>irq:irq_handler_exit</a:t>
            </a:r>
            <a:r>
              <a:rPr lang="en-US" altLang="ko-KR" sz="1400" dirty="0" smtClean="0"/>
              <a:t> </a:t>
            </a:r>
            <a:r>
              <a:rPr lang="ko-KR" altLang="en-US" sz="1400" smtClean="0"/>
              <a:t>에</a:t>
            </a:r>
            <a:r>
              <a:rPr lang="en-US" altLang="ko-KR" sz="1400" dirty="0"/>
              <a:t> </a:t>
            </a:r>
            <a:r>
              <a:rPr lang="ko-KR" altLang="en-US" sz="1400" smtClean="0"/>
              <a:t>대해서 각각 기록 하고 각각 확인</a:t>
            </a:r>
            <a:endParaRPr lang="en-US" altLang="ko-KR" sz="1400" dirty="0" smtClean="0"/>
          </a:p>
          <a:p>
            <a:pPr marL="0" indent="0">
              <a:buNone/>
            </a:pPr>
            <a:r>
              <a:rPr lang="en-US" altLang="ko-KR" sz="1400" dirty="0" smtClean="0">
                <a:latin typeface="Consolas" panose="020B0609020204030204" pitchFamily="49" charset="0"/>
              </a:rPr>
              <a:t># </a:t>
            </a:r>
            <a:r>
              <a:rPr lang="en-US" altLang="ko-KR" sz="1400" dirty="0"/>
              <a:t> perf record -e </a:t>
            </a:r>
            <a:r>
              <a:rPr lang="en-US" altLang="ko-KR" sz="1400" dirty="0" err="1"/>
              <a:t>irq:irq_handler_entry</a:t>
            </a:r>
            <a:r>
              <a:rPr lang="en-US" altLang="ko-KR" sz="1400" dirty="0"/>
              <a:t> -e </a:t>
            </a:r>
            <a:r>
              <a:rPr lang="en-US" altLang="ko-KR" sz="1400" dirty="0" err="1"/>
              <a:t>irq:irq_handler_exit</a:t>
            </a:r>
            <a:r>
              <a:rPr lang="en-US" altLang="ko-KR" sz="1400" dirty="0"/>
              <a:t> -</a:t>
            </a:r>
            <a:r>
              <a:rPr lang="en-US" altLang="ko-KR" sz="1400" dirty="0" smtClean="0"/>
              <a:t>a</a:t>
            </a:r>
            <a:r>
              <a:rPr lang="en-US" altLang="ko-KR" sz="1400" dirty="0"/>
              <a:t/>
            </a:r>
            <a:br>
              <a:rPr lang="en-US" altLang="ko-KR" sz="1400" dirty="0"/>
            </a:br>
            <a:endParaRPr lang="it-IT" altLang="ko-KR" sz="1400" dirty="0" smtClean="0">
              <a:latin typeface="Consolas" panose="020B0609020204030204" pitchFamily="49" charset="0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perf – </a:t>
            </a:r>
            <a:r>
              <a:rPr lang="en-US" altLang="ko-KR" dirty="0" err="1" smtClean="0"/>
              <a:t>ftrace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AA5A0-BEA2-409C-BCC5-CF0E0B4BF042}" type="slidenum">
              <a:rPr lang="ko-KR" altLang="en-US" smtClean="0"/>
              <a:t>53</a:t>
            </a:fld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2870" y="1716644"/>
            <a:ext cx="3657600" cy="69532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5148" y="2655380"/>
            <a:ext cx="4210050" cy="241935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139" y="2655380"/>
            <a:ext cx="4314825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959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399327" y="908613"/>
            <a:ext cx="8385898" cy="5268350"/>
          </a:xfrm>
        </p:spPr>
        <p:txBody>
          <a:bodyPr>
            <a:normAutofit/>
          </a:bodyPr>
          <a:lstStyle/>
          <a:p>
            <a:r>
              <a:rPr lang="ko-KR" altLang="en-US" sz="1800" dirty="0" smtClean="0"/>
              <a:t>아래 이벤트를 기록하고 </a:t>
            </a:r>
            <a:r>
              <a:rPr lang="en-US" altLang="ko-KR" sz="1800" dirty="0" smtClean="0"/>
              <a:t>perf report 를 </a:t>
            </a:r>
            <a:r>
              <a:rPr lang="en-US" altLang="ko-KR" sz="1800" dirty="0" err="1" smtClean="0"/>
              <a:t>통해</a:t>
            </a:r>
            <a:r>
              <a:rPr lang="en-US" altLang="ko-KR" sz="1800" dirty="0" smtClean="0"/>
              <a:t> </a:t>
            </a:r>
            <a:r>
              <a:rPr lang="en-US" altLang="ko-KR" sz="1800" dirty="0" err="1" smtClean="0"/>
              <a:t>확인해</a:t>
            </a:r>
            <a:r>
              <a:rPr lang="en-US" altLang="ko-KR" sz="1800" dirty="0" smtClean="0"/>
              <a:t> </a:t>
            </a:r>
            <a:r>
              <a:rPr lang="en-US" altLang="ko-KR" sz="1800" dirty="0" err="1" smtClean="0"/>
              <a:t>보시오</a:t>
            </a:r>
            <a:endParaRPr lang="en-US" altLang="ko-KR" sz="1800" dirty="0" smtClean="0"/>
          </a:p>
          <a:p>
            <a:pPr lvl="1"/>
            <a:r>
              <a:rPr lang="en-US" altLang="ko-KR" sz="1600" dirty="0"/>
              <a:t>perf record -e branch-instructions,branch-misses,bus-cycles,cache-misses,cache-references,cpu-cycles,instructions,alignment-faults,context-switches,cpu-clock,cpu-migrations,dummy,emulation-faults,major-faults,minor-faults,page-faults,task-clock,L1-dcache-load-misses,L1-dcache-store-misses, -a sleep </a:t>
            </a:r>
            <a:r>
              <a:rPr lang="en-US" altLang="ko-KR" sz="1600" dirty="0" smtClean="0"/>
              <a:t>5</a:t>
            </a:r>
          </a:p>
          <a:p>
            <a:pPr lvl="1"/>
            <a:endParaRPr lang="en-US" altLang="ko-KR" sz="1600" dirty="0"/>
          </a:p>
          <a:p>
            <a:pPr lvl="1"/>
            <a:r>
              <a:rPr lang="ko-KR" altLang="en-US" sz="1600" dirty="0" smtClean="0"/>
              <a:t>지원 하지 않는 기능 찾아서 제거 하시오</a:t>
            </a:r>
            <a:endParaRPr lang="en-US" altLang="ko-KR" sz="1600" dirty="0" smtClean="0"/>
          </a:p>
          <a:p>
            <a:pPr lvl="1"/>
            <a:r>
              <a:rPr lang="en-US" altLang="ko-KR" sz="1600" dirty="0" smtClean="0"/>
              <a:t>perf report 를 </a:t>
            </a:r>
            <a:r>
              <a:rPr lang="en-US" altLang="ko-KR" sz="1600" dirty="0" err="1" smtClean="0"/>
              <a:t>통해</a:t>
            </a:r>
            <a:r>
              <a:rPr lang="en-US" altLang="ko-KR" sz="1600" dirty="0" smtClean="0"/>
              <a:t> 각 </a:t>
            </a:r>
            <a:r>
              <a:rPr lang="en-US" altLang="ko-KR" sz="1600" dirty="0" err="1" smtClean="0"/>
              <a:t>이벤트</a:t>
            </a:r>
            <a:r>
              <a:rPr lang="en-US" altLang="ko-KR" sz="1600" dirty="0" smtClean="0"/>
              <a:t> </a:t>
            </a:r>
            <a:r>
              <a:rPr lang="en-US" altLang="ko-KR" sz="1600" dirty="0" err="1" smtClean="0"/>
              <a:t>별로</a:t>
            </a:r>
            <a:r>
              <a:rPr lang="en-US" altLang="ko-KR" sz="1600" dirty="0" smtClean="0"/>
              <a:t> event count </a:t>
            </a:r>
            <a:r>
              <a:rPr lang="en-US" altLang="ko-KR" sz="1600" dirty="0" err="1" smtClean="0"/>
              <a:t>확인</a:t>
            </a:r>
            <a:r>
              <a:rPr lang="ko-KR" altLang="en-US" sz="1600" smtClean="0"/>
              <a:t>해 보시오</a:t>
            </a:r>
            <a:endParaRPr lang="ko-KR" altLang="en-US" sz="16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실습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AA5A0-BEA2-409C-BCC5-CF0E0B4BF042}" type="slidenum">
              <a:rPr lang="ko-KR" altLang="en-US" smtClean="0"/>
              <a:t>54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1174" y="3354445"/>
            <a:ext cx="2420470" cy="3065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591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perf top</a:t>
            </a:r>
          </a:p>
          <a:p>
            <a:pPr lvl="1"/>
            <a:r>
              <a:rPr lang="en-US" altLang="ko-KR" dirty="0" err="1" smtClean="0"/>
              <a:t>linux</a:t>
            </a:r>
            <a:r>
              <a:rPr lang="en-US" altLang="ko-KR" dirty="0" smtClean="0"/>
              <a:t> top </a:t>
            </a:r>
            <a:r>
              <a:rPr lang="ko-KR" altLang="en-US" smtClean="0"/>
              <a:t>과</a:t>
            </a:r>
            <a:r>
              <a:rPr lang="en-US" altLang="ko-KR" dirty="0" smtClean="0"/>
              <a:t> </a:t>
            </a:r>
            <a:r>
              <a:rPr lang="ko-KR" altLang="en-US" smtClean="0"/>
              <a:t>비슷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샘플링한</a:t>
            </a:r>
            <a:r>
              <a:rPr lang="ko-KR" altLang="en-US" dirty="0" smtClean="0"/>
              <a:t> </a:t>
            </a:r>
            <a:r>
              <a:rPr lang="en-US" altLang="ko-KR" dirty="0" smtClean="0"/>
              <a:t>event</a:t>
            </a:r>
            <a:r>
              <a:rPr lang="ko-KR" altLang="en-US" smtClean="0"/>
              <a:t> 를 실시간으로 출력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각 시스템 전제</a:t>
            </a:r>
            <a:r>
              <a:rPr lang="en-US" altLang="ko-KR" dirty="0" smtClean="0"/>
              <a:t>, CPU 별, </a:t>
            </a:r>
            <a:r>
              <a:rPr lang="ko-KR" altLang="en-US" smtClean="0"/>
              <a:t>프로세스별</a:t>
            </a:r>
            <a:r>
              <a:rPr lang="en-US" altLang="ko-KR" dirty="0" smtClean="0"/>
              <a:t> 등 </a:t>
            </a:r>
            <a:r>
              <a:rPr lang="en-US" altLang="ko-KR" dirty="0" err="1" smtClean="0"/>
              <a:t>출력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가능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stat, record </a:t>
            </a:r>
            <a:r>
              <a:rPr lang="ko-KR" altLang="en-US" smtClean="0"/>
              <a:t>와</a:t>
            </a:r>
            <a:r>
              <a:rPr lang="en-US" altLang="ko-KR" dirty="0" smtClean="0"/>
              <a:t> </a:t>
            </a:r>
            <a:r>
              <a:rPr lang="ko-KR" altLang="en-US" smtClean="0"/>
              <a:t>동일한 옵션을 가짐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너무 많은 샘플링을 하는 동안 느려질 수 있음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perf – top 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AA5A0-BEA2-409C-BCC5-CF0E0B4BF042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5216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sz="1400" dirty="0" smtClean="0"/>
              <a:t>시스템 전반적인 </a:t>
            </a:r>
            <a:r>
              <a:rPr lang="en-US" altLang="ko-KR" sz="1400" dirty="0" smtClean="0"/>
              <a:t>perf top 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 smtClean="0">
                <a:latin typeface="Consolas" panose="020B0609020204030204" pitchFamily="49" charset="0"/>
              </a:rPr>
              <a:t>#perf</a:t>
            </a:r>
            <a:r>
              <a:rPr lang="ko-KR" altLang="en-US" sz="1400" smtClean="0">
                <a:latin typeface="Consolas" panose="020B0609020204030204" pitchFamily="49" charset="0"/>
              </a:rPr>
              <a:t> </a:t>
            </a:r>
            <a:r>
              <a:rPr lang="en-US" altLang="ko-KR" sz="1400" dirty="0" smtClean="0">
                <a:latin typeface="Consolas" panose="020B0609020204030204" pitchFamily="49" charset="0"/>
              </a:rPr>
              <a:t>top –a</a:t>
            </a:r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perf – top 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AA5A0-BEA2-409C-BCC5-CF0E0B4BF042}" type="slidenum">
              <a:rPr lang="ko-KR" altLang="en-US" smtClean="0"/>
              <a:t>56</a:t>
            </a:fld>
            <a:endParaRPr lang="ko-KR" altLang="en-US"/>
          </a:p>
        </p:txBody>
      </p:sp>
      <p:sp>
        <p:nvSpPr>
          <p:cNvPr id="6" name="내용 개체 틀 5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ko-KR" altLang="en-US" sz="1400" dirty="0">
                <a:solidFill>
                  <a:prstClr val="black"/>
                </a:solidFill>
              </a:rPr>
              <a:t>시스템 전반적인 </a:t>
            </a:r>
            <a:r>
              <a:rPr lang="en-US" altLang="ko-KR" sz="1400" dirty="0">
                <a:solidFill>
                  <a:prstClr val="black"/>
                </a:solidFill>
              </a:rPr>
              <a:t>perf </a:t>
            </a:r>
            <a:r>
              <a:rPr lang="en-US" altLang="ko-KR" sz="1400" dirty="0" smtClean="0">
                <a:solidFill>
                  <a:prstClr val="black"/>
                </a:solidFill>
              </a:rPr>
              <a:t>top + call graph</a:t>
            </a:r>
            <a:endParaRPr lang="en-US" altLang="ko-KR" sz="1400" dirty="0">
              <a:solidFill>
                <a:prstClr val="black"/>
              </a:solidFill>
            </a:endParaRPr>
          </a:p>
          <a:p>
            <a:pPr marL="0" lvl="0" indent="0">
              <a:buNone/>
            </a:pPr>
            <a:r>
              <a:rPr lang="en-US" altLang="ko-KR" sz="1400" dirty="0">
                <a:solidFill>
                  <a:prstClr val="black"/>
                </a:solidFill>
                <a:latin typeface="Consolas" panose="020B0609020204030204" pitchFamily="49" charset="0"/>
              </a:rPr>
              <a:t>#perf</a:t>
            </a:r>
            <a:r>
              <a:rPr lang="ko-KR" altLang="en-US" sz="140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prstClr val="black"/>
                </a:solidFill>
                <a:latin typeface="Consolas" panose="020B0609020204030204" pitchFamily="49" charset="0"/>
              </a:rPr>
              <a:t>top –</a:t>
            </a:r>
            <a:r>
              <a:rPr lang="en-US" altLang="ko-KR" sz="14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ag</a:t>
            </a:r>
            <a:endParaRPr lang="en-US" altLang="ko-KR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marL="0" lvl="0" indent="0">
              <a:buNone/>
            </a:pPr>
            <a:endParaRPr lang="ko-KR" altLang="en-US" dirty="0">
              <a:solidFill>
                <a:prstClr val="black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b="12740"/>
          <a:stretch/>
        </p:blipFill>
        <p:spPr>
          <a:xfrm>
            <a:off x="4706581" y="1645187"/>
            <a:ext cx="4307254" cy="355866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134" y="1645187"/>
            <a:ext cx="4307254" cy="356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595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en-US" altLang="ko-KR" sz="1400" dirty="0" smtClean="0">
                <a:solidFill>
                  <a:prstClr val="black"/>
                </a:solidFill>
              </a:rPr>
              <a:t>lginput2 </a:t>
            </a:r>
            <a:r>
              <a:rPr lang="ko-KR" altLang="en-US" sz="1400" smtClean="0">
                <a:solidFill>
                  <a:prstClr val="black"/>
                </a:solidFill>
              </a:rPr>
              <a:t>에</a:t>
            </a:r>
            <a:r>
              <a:rPr lang="en-US" altLang="ko-KR" sz="1400" dirty="0">
                <a:solidFill>
                  <a:prstClr val="black"/>
                </a:solidFill>
              </a:rPr>
              <a:t> </a:t>
            </a:r>
            <a:r>
              <a:rPr lang="ko-KR" altLang="en-US" sz="1400" smtClean="0">
                <a:solidFill>
                  <a:prstClr val="black"/>
                </a:solidFill>
              </a:rPr>
              <a:t>대한 </a:t>
            </a:r>
            <a:r>
              <a:rPr lang="en-US" altLang="ko-KR" sz="1400" dirty="0" smtClean="0">
                <a:solidFill>
                  <a:prstClr val="black"/>
                </a:solidFill>
              </a:rPr>
              <a:t>perf</a:t>
            </a:r>
            <a:r>
              <a:rPr lang="ko-KR" altLang="en-US" sz="1400" smtClean="0">
                <a:solidFill>
                  <a:prstClr val="black"/>
                </a:solidFill>
              </a:rPr>
              <a:t> </a:t>
            </a:r>
            <a:r>
              <a:rPr lang="en-US" altLang="ko-KR" sz="1400" dirty="0" smtClean="0">
                <a:solidFill>
                  <a:prstClr val="black"/>
                </a:solidFill>
              </a:rPr>
              <a:t>top </a:t>
            </a:r>
            <a:r>
              <a:rPr lang="ko-KR" altLang="en-US" sz="1400" smtClean="0">
                <a:solidFill>
                  <a:prstClr val="black"/>
                </a:solidFill>
              </a:rPr>
              <a:t>실시간 </a:t>
            </a:r>
            <a:r>
              <a:rPr lang="en-US" altLang="ko-KR" sz="1400" dirty="0" err="1" smtClean="0">
                <a:solidFill>
                  <a:prstClr val="black"/>
                </a:solidFill>
              </a:rPr>
              <a:t>모니터링</a:t>
            </a:r>
            <a:endParaRPr lang="en-US" altLang="ko-KR" sz="1400" dirty="0">
              <a:solidFill>
                <a:prstClr val="black"/>
              </a:solidFill>
            </a:endParaRPr>
          </a:p>
          <a:p>
            <a:pPr marL="0" lvl="0" indent="0">
              <a:buNone/>
            </a:pPr>
            <a:r>
              <a:rPr lang="en-US" altLang="ko-KR" sz="1400" dirty="0">
                <a:solidFill>
                  <a:prstClr val="black"/>
                </a:solidFill>
                <a:latin typeface="Consolas" panose="020B0609020204030204" pitchFamily="49" charset="0"/>
              </a:rPr>
              <a:t>#perf</a:t>
            </a:r>
            <a:r>
              <a:rPr lang="ko-KR" altLang="en-US" sz="140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prstClr val="black"/>
                </a:solidFill>
                <a:latin typeface="Consolas" panose="020B0609020204030204" pitchFamily="49" charset="0"/>
              </a:rPr>
              <a:t>top </a:t>
            </a:r>
            <a:r>
              <a:rPr lang="en-US" altLang="ko-KR" sz="14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–p `</a:t>
            </a:r>
            <a:r>
              <a:rPr lang="en-US" altLang="ko-KR" sz="1400" dirty="0" err="1" smtClean="0">
                <a:solidFill>
                  <a:prstClr val="black"/>
                </a:solidFill>
                <a:latin typeface="Consolas" panose="020B0609020204030204" pitchFamily="49" charset="0"/>
              </a:rPr>
              <a:t>pidof</a:t>
            </a:r>
            <a:r>
              <a:rPr lang="en-US" altLang="ko-KR" sz="14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 lginput2`</a:t>
            </a:r>
            <a:endParaRPr lang="en-US" altLang="ko-KR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perf top </a:t>
            </a:r>
            <a:r>
              <a:rPr lang="en-US" altLang="ko-KR" dirty="0" err="1" smtClean="0"/>
              <a:t>활용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AA5A0-BEA2-409C-BCC5-CF0E0B4BF042}" type="slidenum">
              <a:rPr lang="ko-KR" altLang="en-US" smtClean="0"/>
              <a:t>57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4306" y="1623279"/>
            <a:ext cx="4174447" cy="4797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516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399327" y="908613"/>
            <a:ext cx="7928885" cy="5268350"/>
          </a:xfrm>
        </p:spPr>
        <p:txBody>
          <a:bodyPr/>
          <a:lstStyle/>
          <a:p>
            <a:pPr marL="0" lvl="0" indent="0">
              <a:buNone/>
            </a:pPr>
            <a:r>
              <a:rPr lang="en-US" altLang="ko-KR" sz="1400" dirty="0" smtClean="0">
                <a:solidFill>
                  <a:prstClr val="black"/>
                </a:solidFill>
              </a:rPr>
              <a:t>lginput2 </a:t>
            </a:r>
            <a:r>
              <a:rPr lang="ko-KR" altLang="en-US" sz="1400" smtClean="0">
                <a:solidFill>
                  <a:prstClr val="black"/>
                </a:solidFill>
              </a:rPr>
              <a:t>에</a:t>
            </a:r>
            <a:r>
              <a:rPr lang="en-US" altLang="ko-KR" sz="1400" dirty="0">
                <a:solidFill>
                  <a:prstClr val="black"/>
                </a:solidFill>
              </a:rPr>
              <a:t> </a:t>
            </a:r>
            <a:r>
              <a:rPr lang="ko-KR" altLang="en-US" sz="1400" smtClean="0">
                <a:solidFill>
                  <a:prstClr val="black"/>
                </a:solidFill>
              </a:rPr>
              <a:t>대한 </a:t>
            </a:r>
            <a:r>
              <a:rPr lang="en-US" altLang="ko-KR" sz="1400" dirty="0" smtClean="0">
                <a:solidFill>
                  <a:prstClr val="black"/>
                </a:solidFill>
              </a:rPr>
              <a:t>perf</a:t>
            </a:r>
            <a:r>
              <a:rPr lang="ko-KR" altLang="en-US" sz="1400" smtClean="0">
                <a:solidFill>
                  <a:prstClr val="black"/>
                </a:solidFill>
              </a:rPr>
              <a:t> </a:t>
            </a:r>
            <a:r>
              <a:rPr lang="en-US" altLang="ko-KR" sz="1400" dirty="0" smtClean="0">
                <a:solidFill>
                  <a:prstClr val="black"/>
                </a:solidFill>
              </a:rPr>
              <a:t>top </a:t>
            </a:r>
            <a:r>
              <a:rPr lang="ko-KR" altLang="en-US" sz="1400" smtClean="0">
                <a:solidFill>
                  <a:prstClr val="black"/>
                </a:solidFill>
              </a:rPr>
              <a:t>실시간 </a:t>
            </a:r>
            <a:r>
              <a:rPr lang="en-US" altLang="ko-KR" sz="1400" dirty="0" err="1" smtClean="0">
                <a:solidFill>
                  <a:prstClr val="black"/>
                </a:solidFill>
              </a:rPr>
              <a:t>모니터링</a:t>
            </a:r>
            <a:r>
              <a:rPr lang="en-US" altLang="ko-KR" sz="1400" dirty="0" smtClean="0">
                <a:solidFill>
                  <a:prstClr val="black"/>
                </a:solidFill>
              </a:rPr>
              <a:t>, </a:t>
            </a:r>
            <a:r>
              <a:rPr lang="en-US" altLang="ko-KR" sz="1400" dirty="0" err="1" smtClean="0">
                <a:solidFill>
                  <a:prstClr val="black"/>
                </a:solidFill>
              </a:rPr>
              <a:t>irq</a:t>
            </a:r>
            <a:r>
              <a:rPr lang="en-US" altLang="ko-KR" sz="1400" dirty="0" smtClean="0">
                <a:solidFill>
                  <a:prstClr val="black"/>
                </a:solidFill>
              </a:rPr>
              <a:t>:* 에 </a:t>
            </a:r>
            <a:r>
              <a:rPr lang="en-US" altLang="ko-KR" sz="1400" dirty="0" err="1" smtClean="0">
                <a:solidFill>
                  <a:prstClr val="black"/>
                </a:solidFill>
              </a:rPr>
              <a:t>대해서</a:t>
            </a:r>
            <a:r>
              <a:rPr lang="en-US" altLang="ko-KR" sz="1400" dirty="0" smtClean="0">
                <a:solidFill>
                  <a:prstClr val="black"/>
                </a:solidFill>
              </a:rPr>
              <a:t> </a:t>
            </a:r>
            <a:r>
              <a:rPr lang="en-US" altLang="ko-KR" sz="1400" dirty="0" err="1" smtClean="0">
                <a:solidFill>
                  <a:prstClr val="black"/>
                </a:solidFill>
              </a:rPr>
              <a:t>실시간으로</a:t>
            </a:r>
            <a:r>
              <a:rPr lang="en-US" altLang="ko-KR" sz="1400" dirty="0" smtClean="0">
                <a:solidFill>
                  <a:prstClr val="black"/>
                </a:solidFill>
              </a:rPr>
              <a:t> </a:t>
            </a:r>
            <a:r>
              <a:rPr lang="en-US" altLang="ko-KR" sz="1400" dirty="0" err="1" smtClean="0">
                <a:solidFill>
                  <a:prstClr val="black"/>
                </a:solidFill>
              </a:rPr>
              <a:t>모티너링</a:t>
            </a:r>
            <a:r>
              <a:rPr lang="ko-KR" altLang="en-US" sz="1400" smtClean="0">
                <a:solidFill>
                  <a:prstClr val="black"/>
                </a:solidFill>
              </a:rPr>
              <a:t>을 수행하시오</a:t>
            </a:r>
            <a:endParaRPr lang="en-US" altLang="ko-KR" sz="1400" dirty="0">
              <a:solidFill>
                <a:prstClr val="black"/>
              </a:solidFill>
            </a:endParaRPr>
          </a:p>
          <a:p>
            <a:pPr marL="0" lvl="0" indent="0">
              <a:buNone/>
            </a:pPr>
            <a:r>
              <a:rPr lang="en-US" altLang="ko-KR" sz="1400" dirty="0">
                <a:solidFill>
                  <a:prstClr val="black"/>
                </a:solidFill>
                <a:latin typeface="Consolas" panose="020B0609020204030204" pitchFamily="49" charset="0"/>
              </a:rPr>
              <a:t>#perf</a:t>
            </a:r>
            <a:r>
              <a:rPr lang="ko-KR" altLang="en-US" sz="140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prstClr val="black"/>
                </a:solidFill>
                <a:latin typeface="Consolas" panose="020B0609020204030204" pitchFamily="49" charset="0"/>
              </a:rPr>
              <a:t>top </a:t>
            </a:r>
            <a:r>
              <a:rPr lang="en-US" altLang="ko-KR" sz="14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–p `</a:t>
            </a:r>
            <a:r>
              <a:rPr lang="en-US" altLang="ko-KR" sz="1400" dirty="0" err="1" smtClean="0">
                <a:solidFill>
                  <a:prstClr val="black"/>
                </a:solidFill>
                <a:latin typeface="Consolas" panose="020B0609020204030204" pitchFamily="49" charset="0"/>
              </a:rPr>
              <a:t>pidof</a:t>
            </a:r>
            <a:r>
              <a:rPr lang="en-US" altLang="ko-KR" sz="14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 lginput2`</a:t>
            </a:r>
            <a:endParaRPr lang="en-US" altLang="ko-KR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perf top </a:t>
            </a:r>
            <a:r>
              <a:rPr lang="en-US" altLang="ko-KR" dirty="0" err="1" smtClean="0"/>
              <a:t>활용</a:t>
            </a:r>
            <a:r>
              <a:rPr lang="en-US" altLang="ko-KR" dirty="0" smtClean="0"/>
              <a:t> - </a:t>
            </a:r>
            <a:r>
              <a:rPr lang="en-US" altLang="ko-KR" dirty="0" err="1" smtClean="0"/>
              <a:t>실습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AA5A0-BEA2-409C-BCC5-CF0E0B4BF042}" type="slidenum">
              <a:rPr lang="ko-KR" altLang="en-US" smtClean="0"/>
              <a:t>58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6960" y="2560264"/>
            <a:ext cx="5114925" cy="286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731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3898380" y="2716790"/>
            <a:ext cx="127823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71463"/>
            <a:r>
              <a:rPr lang="en-US" altLang="ko-KR" sz="3200" b="1" dirty="0" smtClean="0"/>
              <a:t>Q&amp;A</a:t>
            </a:r>
            <a:endParaRPr lang="en-US" altLang="ko-KR" sz="3200" b="1" dirty="0"/>
          </a:p>
        </p:txBody>
      </p:sp>
    </p:spTree>
    <p:extLst>
      <p:ext uri="{BB962C8B-B14F-4D97-AF65-F5344CB8AC3E}">
        <p14:creationId xmlns:p14="http://schemas.microsoft.com/office/powerpoint/2010/main" val="589283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399327" y="908612"/>
            <a:ext cx="8391645" cy="5949387"/>
          </a:xfrm>
        </p:spPr>
        <p:txBody>
          <a:bodyPr>
            <a:normAutofit/>
          </a:bodyPr>
          <a:lstStyle/>
          <a:p>
            <a:r>
              <a:rPr lang="en-US" altLang="ko-KR" sz="1800" dirty="0" smtClean="0"/>
              <a:t>Serial </a:t>
            </a:r>
            <a:r>
              <a:rPr lang="ko-KR" altLang="en-US" sz="1800" smtClean="0"/>
              <a:t>연결</a:t>
            </a:r>
            <a:endParaRPr lang="en-US" altLang="ko-KR" sz="1800" dirty="0" smtClean="0"/>
          </a:p>
          <a:p>
            <a:pPr marL="457200" lvl="1" indent="0">
              <a:buNone/>
            </a:pPr>
            <a:endParaRPr lang="en-US" altLang="ko-KR" sz="1600" dirty="0" smtClean="0">
              <a:sym typeface="Wingdings" panose="05000000000000000000" pitchFamily="2" charset="2"/>
            </a:endParaRPr>
          </a:p>
          <a:p>
            <a:pPr lvl="1"/>
            <a:endParaRPr lang="en-US" altLang="ko-KR" sz="1600" dirty="0" smtClean="0">
              <a:sym typeface="Wingdings" panose="05000000000000000000" pitchFamily="2" charset="2"/>
            </a:endParaRPr>
          </a:p>
          <a:p>
            <a:pPr lvl="1"/>
            <a:endParaRPr lang="en-US" altLang="ko-KR" sz="1600" dirty="0" smtClean="0">
              <a:sym typeface="Wingdings" panose="05000000000000000000" pitchFamily="2" charset="2"/>
            </a:endParaRPr>
          </a:p>
          <a:p>
            <a:pPr lvl="1"/>
            <a:endParaRPr lang="en-US" altLang="ko-KR" sz="1600" dirty="0" smtClean="0">
              <a:sym typeface="Wingdings" panose="05000000000000000000" pitchFamily="2" charset="2"/>
            </a:endParaRPr>
          </a:p>
          <a:p>
            <a:pPr lvl="1"/>
            <a:endParaRPr lang="en-US" altLang="ko-KR" sz="1600" dirty="0" smtClean="0">
              <a:sym typeface="Wingdings" panose="05000000000000000000" pitchFamily="2" charset="2"/>
            </a:endParaRPr>
          </a:p>
          <a:p>
            <a:pPr lvl="1"/>
            <a:endParaRPr lang="en-US" altLang="ko-KR" sz="1600" dirty="0" smtClean="0">
              <a:sym typeface="Wingdings" panose="05000000000000000000" pitchFamily="2" charset="2"/>
            </a:endParaRPr>
          </a:p>
          <a:p>
            <a:pPr lvl="1"/>
            <a:endParaRPr lang="en-US" altLang="ko-KR" sz="1600" dirty="0" smtClean="0">
              <a:sym typeface="Wingdings" panose="05000000000000000000" pitchFamily="2" charset="2"/>
            </a:endParaRPr>
          </a:p>
          <a:p>
            <a:pPr lvl="1"/>
            <a:endParaRPr lang="en-US" altLang="ko-KR" sz="1600" dirty="0" smtClean="0">
              <a:sym typeface="Wingdings" panose="05000000000000000000" pitchFamily="2" charset="2"/>
            </a:endParaRPr>
          </a:p>
          <a:p>
            <a:pPr lvl="1"/>
            <a:endParaRPr lang="en-US" altLang="ko-KR" sz="1600" dirty="0" smtClean="0">
              <a:sym typeface="Wingdings" panose="05000000000000000000" pitchFamily="2" charset="2"/>
            </a:endParaRPr>
          </a:p>
          <a:p>
            <a:pPr lvl="1"/>
            <a:endParaRPr lang="en-US" altLang="ko-KR" sz="1600" dirty="0" smtClean="0">
              <a:sym typeface="Wingdings" panose="05000000000000000000" pitchFamily="2" charset="2"/>
            </a:endParaRPr>
          </a:p>
          <a:p>
            <a:pPr lvl="1"/>
            <a:endParaRPr lang="en-US" altLang="ko-KR" sz="1600" dirty="0" smtClean="0">
              <a:sym typeface="Wingdings" panose="05000000000000000000" pitchFamily="2" charset="2"/>
            </a:endParaRPr>
          </a:p>
          <a:p>
            <a:pPr marL="457200" lvl="1" indent="0">
              <a:buNone/>
            </a:pPr>
            <a:endParaRPr lang="en-US" altLang="ko-KR" sz="1600" dirty="0" smtClean="0">
              <a:sym typeface="Wingdings" panose="05000000000000000000" pitchFamily="2" charset="2"/>
            </a:endParaRPr>
          </a:p>
          <a:p>
            <a:pPr lvl="1"/>
            <a:r>
              <a:rPr lang="en-US" altLang="ko-KR" sz="1600" dirty="0" smtClean="0">
                <a:sym typeface="Wingdings" panose="05000000000000000000" pitchFamily="2" charset="2"/>
              </a:rPr>
              <a:t>Terminal(putty) </a:t>
            </a:r>
            <a:r>
              <a:rPr lang="ko-KR" altLang="en-US" sz="1600" smtClean="0">
                <a:sym typeface="Wingdings" panose="05000000000000000000" pitchFamily="2" charset="2"/>
              </a:rPr>
              <a:t>연결</a:t>
            </a:r>
            <a:endParaRPr lang="en-US" altLang="ko-KR" sz="1600" dirty="0" smtClean="0">
              <a:sym typeface="Wingdings" panose="05000000000000000000" pitchFamily="2" charset="2"/>
            </a:endParaRPr>
          </a:p>
          <a:p>
            <a:pPr lvl="2"/>
            <a:r>
              <a:rPr lang="en-US" altLang="ko-KR" sz="1400" dirty="0" smtClean="0">
                <a:sym typeface="Wingdings" panose="05000000000000000000" pitchFamily="2" charset="2"/>
              </a:rPr>
              <a:t>putty </a:t>
            </a:r>
            <a:r>
              <a:rPr lang="ko-KR" altLang="en-US" sz="1400" smtClean="0">
                <a:sym typeface="Wingdings" panose="05000000000000000000" pitchFamily="2" charset="2"/>
              </a:rPr>
              <a:t>다운</a:t>
            </a:r>
            <a:r>
              <a:rPr lang="en-US" altLang="ko-KR" sz="1400" dirty="0" smtClean="0">
                <a:sym typeface="Wingdings" panose="05000000000000000000" pitchFamily="2" charset="2"/>
              </a:rPr>
              <a:t>: $ </a:t>
            </a:r>
            <a:r>
              <a:rPr lang="en-US" altLang="ko-KR" sz="1400" dirty="0" err="1" smtClean="0">
                <a:sym typeface="Wingdings" panose="05000000000000000000" pitchFamily="2" charset="2"/>
              </a:rPr>
              <a:t>sudo</a:t>
            </a:r>
            <a:r>
              <a:rPr lang="en-US" altLang="ko-KR" sz="1400" dirty="0" smtClean="0">
                <a:sym typeface="Wingdings" panose="05000000000000000000" pitchFamily="2" charset="2"/>
              </a:rPr>
              <a:t> </a:t>
            </a:r>
            <a:r>
              <a:rPr lang="en-US" altLang="ko-KR" sz="1400" dirty="0">
                <a:sym typeface="Wingdings" panose="05000000000000000000" pitchFamily="2" charset="2"/>
              </a:rPr>
              <a:t>apt-get install </a:t>
            </a:r>
            <a:r>
              <a:rPr lang="en-US" altLang="ko-KR" sz="1400" dirty="0" smtClean="0">
                <a:sym typeface="Wingdings" panose="05000000000000000000" pitchFamily="2" charset="2"/>
              </a:rPr>
              <a:t>putty</a:t>
            </a:r>
          </a:p>
          <a:p>
            <a:pPr lvl="2"/>
            <a:r>
              <a:rPr lang="en-US" altLang="ko-KR" sz="1400" dirty="0" smtClean="0">
                <a:sym typeface="Wingdings" panose="05000000000000000000" pitchFamily="2" charset="2"/>
              </a:rPr>
              <a:t>putty </a:t>
            </a:r>
            <a:r>
              <a:rPr lang="ko-KR" altLang="en-US" sz="1400" smtClean="0">
                <a:sym typeface="Wingdings" panose="05000000000000000000" pitchFamily="2" charset="2"/>
              </a:rPr>
              <a:t>실행</a:t>
            </a:r>
            <a:r>
              <a:rPr lang="en-US" altLang="ko-KR" sz="1400" dirty="0" smtClean="0">
                <a:sym typeface="Wingdings" panose="05000000000000000000" pitchFamily="2" charset="2"/>
              </a:rPr>
              <a:t>: $ </a:t>
            </a:r>
            <a:r>
              <a:rPr lang="en-US" altLang="ko-KR" sz="1400" dirty="0" err="1" smtClean="0">
                <a:sym typeface="Wingdings" panose="05000000000000000000" pitchFamily="2" charset="2"/>
              </a:rPr>
              <a:t>sudo</a:t>
            </a:r>
            <a:r>
              <a:rPr lang="en-US" altLang="ko-KR" sz="1400" dirty="0" smtClean="0">
                <a:sym typeface="Wingdings" panose="05000000000000000000" pitchFamily="2" charset="2"/>
              </a:rPr>
              <a:t> putty</a:t>
            </a:r>
          </a:p>
          <a:p>
            <a:pPr lvl="2"/>
            <a:r>
              <a:rPr lang="en-US" altLang="ko-KR" sz="1400" dirty="0" smtClean="0">
                <a:sym typeface="Wingdings" panose="05000000000000000000" pitchFamily="2" charset="2"/>
              </a:rPr>
              <a:t>Connection Type</a:t>
            </a:r>
            <a:r>
              <a:rPr lang="ko-KR" altLang="en-US" sz="1400" smtClean="0">
                <a:sym typeface="Wingdings" panose="05000000000000000000" pitchFamily="2" charset="2"/>
              </a:rPr>
              <a:t>을 </a:t>
            </a:r>
            <a:r>
              <a:rPr lang="en-US" altLang="ko-KR" sz="1400" dirty="0" smtClean="0">
                <a:sym typeface="Wingdings" panose="05000000000000000000" pitchFamily="2" charset="2"/>
              </a:rPr>
              <a:t>Serial</a:t>
            </a:r>
            <a:r>
              <a:rPr lang="ko-KR" altLang="en-US" sz="1400" smtClean="0">
                <a:sym typeface="Wingdings" panose="05000000000000000000" pitchFamily="2" charset="2"/>
              </a:rPr>
              <a:t>로 설정 후</a:t>
            </a:r>
            <a:r>
              <a:rPr lang="en-US" altLang="ko-KR" sz="1400" dirty="0" smtClean="0">
                <a:sym typeface="Wingdings" panose="05000000000000000000" pitchFamily="2" charset="2"/>
              </a:rPr>
              <a:t>, Speed</a:t>
            </a:r>
            <a:r>
              <a:rPr lang="ko-KR" altLang="en-US" sz="1400" smtClean="0">
                <a:sym typeface="Wingdings" panose="05000000000000000000" pitchFamily="2" charset="2"/>
              </a:rPr>
              <a:t>에 </a:t>
            </a:r>
            <a:r>
              <a:rPr lang="en-US" altLang="ko-KR" sz="1400" dirty="0" smtClean="0">
                <a:sym typeface="Wingdings" panose="05000000000000000000" pitchFamily="2" charset="2"/>
              </a:rPr>
              <a:t>115200 </a:t>
            </a:r>
            <a:r>
              <a:rPr lang="ko-KR" altLang="en-US" sz="1400" smtClean="0">
                <a:sym typeface="Wingdings" panose="05000000000000000000" pitchFamily="2" charset="2"/>
              </a:rPr>
              <a:t>입력</a:t>
            </a:r>
            <a:endParaRPr lang="en-US" altLang="ko-KR" sz="1400" dirty="0" smtClean="0">
              <a:sym typeface="Wingdings" panose="05000000000000000000" pitchFamily="2" charset="2"/>
            </a:endParaRPr>
          </a:p>
          <a:p>
            <a:pPr lvl="2"/>
            <a:r>
              <a:rPr lang="en-US" altLang="ko-KR" sz="1400" dirty="0" smtClean="0">
                <a:sym typeface="Wingdings" panose="05000000000000000000" pitchFamily="2" charset="2"/>
              </a:rPr>
              <a:t>Open </a:t>
            </a:r>
            <a:r>
              <a:rPr lang="ko-KR" altLang="en-US" sz="1400" smtClean="0">
                <a:sym typeface="Wingdings" panose="05000000000000000000" pitchFamily="2" charset="2"/>
              </a:rPr>
              <a:t>버튼 클릭</a:t>
            </a:r>
            <a:endParaRPr lang="en-US" altLang="ko-KR" sz="1600" dirty="0" smtClean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(2) Virtual Box VM</a:t>
            </a:r>
            <a:r>
              <a:rPr lang="ko-KR" altLang="en-US" smtClean="0"/>
              <a:t>을 통한 </a:t>
            </a:r>
            <a:r>
              <a:rPr lang="en-US" altLang="ko-KR" dirty="0" smtClean="0"/>
              <a:t>Serial </a:t>
            </a:r>
            <a:r>
              <a:rPr lang="ko-KR" altLang="en-US" smtClean="0"/>
              <a:t>연결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AA5A0-BEA2-409C-BCC5-CF0E0B4BF042}" type="slidenum">
              <a:rPr lang="ko-KR" altLang="en-US" smtClean="0"/>
              <a:t>6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8356" y="1331164"/>
            <a:ext cx="3970510" cy="3524656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2338490" y="1960606"/>
            <a:ext cx="2836236" cy="282930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3602999" y="4539049"/>
            <a:ext cx="861910" cy="260529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7796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3424349" y="3136612"/>
            <a:ext cx="222439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71463" algn="ctr"/>
            <a:r>
              <a:rPr lang="en-US" altLang="ko-KR" sz="3200" b="1" dirty="0" smtClean="0"/>
              <a:t>Thank you</a:t>
            </a:r>
            <a:endParaRPr lang="en-US" altLang="ko-KR" sz="3200" b="1" dirty="0"/>
          </a:p>
        </p:txBody>
      </p:sp>
    </p:spTree>
    <p:extLst>
      <p:ext uri="{BB962C8B-B14F-4D97-AF65-F5344CB8AC3E}">
        <p14:creationId xmlns:p14="http://schemas.microsoft.com/office/powerpoint/2010/main" val="173121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1800" dirty="0"/>
              <a:t>SSH </a:t>
            </a:r>
            <a:r>
              <a:rPr lang="ko-KR" altLang="en-US" sz="1800"/>
              <a:t>연결</a:t>
            </a:r>
            <a:endParaRPr lang="en-US" altLang="ko-KR" sz="1800" dirty="0"/>
          </a:p>
          <a:p>
            <a:pPr lvl="1"/>
            <a:r>
              <a:rPr lang="en-US" altLang="ko-KR" sz="1600" dirty="0" smtClean="0"/>
              <a:t>PC</a:t>
            </a:r>
            <a:r>
              <a:rPr lang="ko-KR" altLang="en-US" sz="1600"/>
              <a:t>를</a:t>
            </a:r>
            <a:r>
              <a:rPr lang="ko-KR" altLang="en-US" sz="1600" smtClean="0"/>
              <a:t> 공유기에 </a:t>
            </a:r>
            <a:r>
              <a:rPr lang="ko-KR" altLang="en-US" sz="1600"/>
              <a:t>연결</a:t>
            </a:r>
            <a:endParaRPr lang="en-US" altLang="ko-KR" sz="1600" dirty="0"/>
          </a:p>
          <a:p>
            <a:pPr lvl="1"/>
            <a:r>
              <a:rPr lang="en-US" altLang="ko-KR" sz="1600" dirty="0"/>
              <a:t>TV set</a:t>
            </a:r>
            <a:r>
              <a:rPr lang="ko-KR" altLang="en-US" sz="1600"/>
              <a:t>에서 </a:t>
            </a:r>
            <a:r>
              <a:rPr lang="en-US" altLang="ko-KR" sz="1600" dirty="0"/>
              <a:t>network </a:t>
            </a:r>
            <a:r>
              <a:rPr lang="ko-KR" altLang="en-US" sz="1600"/>
              <a:t>연결 </a:t>
            </a:r>
            <a:r>
              <a:rPr lang="en-US" altLang="ko-KR" sz="1600" dirty="0"/>
              <a:t>(</a:t>
            </a:r>
            <a:r>
              <a:rPr lang="en-US" altLang="ko-KR" sz="1600" dirty="0" smtClean="0"/>
              <a:t>PC</a:t>
            </a:r>
            <a:r>
              <a:rPr lang="ko-KR" altLang="en-US" sz="1600" smtClean="0"/>
              <a:t>와 연결된 공유기에 연결해서 같은 망을 사용함</a:t>
            </a:r>
            <a:r>
              <a:rPr lang="en-US" altLang="ko-KR" sz="1600" dirty="0" smtClean="0"/>
              <a:t>)</a:t>
            </a:r>
          </a:p>
          <a:p>
            <a:pPr lvl="1"/>
            <a:endParaRPr lang="en-US" altLang="ko-KR" sz="1600" dirty="0"/>
          </a:p>
          <a:p>
            <a:pPr lvl="1"/>
            <a:r>
              <a:rPr lang="ko-KR" altLang="en-US" sz="1600" dirty="0" smtClean="0"/>
              <a:t>필요한 파일 준비</a:t>
            </a:r>
            <a:endParaRPr lang="en-US" altLang="ko-KR" sz="1600" dirty="0" smtClean="0"/>
          </a:p>
          <a:p>
            <a:pPr lvl="2"/>
            <a:r>
              <a:rPr lang="da-DK" altLang="ko-KR" sz="1400" dirty="0" smtClean="0"/>
              <a:t>$ wget </a:t>
            </a:r>
            <a:r>
              <a:rPr lang="da-DK" altLang="ko-KR" sz="1400" dirty="0"/>
              <a:t>https://github.com/yh-raphael/Connected-Platform/raw/main/run_overlayfs.sh</a:t>
            </a:r>
          </a:p>
          <a:p>
            <a:pPr lvl="2"/>
            <a:r>
              <a:rPr lang="da-DK" altLang="ko-KR" sz="1400" dirty="0" smtClean="0"/>
              <a:t>$ wget </a:t>
            </a:r>
            <a:r>
              <a:rPr lang="da-DK" altLang="ko-KR" sz="1400" dirty="0"/>
              <a:t>https://github.com/yh-raphael/Connected-Platform/raw/main/run_dropbear.sh</a:t>
            </a:r>
          </a:p>
          <a:p>
            <a:pPr lvl="2"/>
            <a:r>
              <a:rPr lang="da-DK" altLang="ko-KR" sz="1400" dirty="0" smtClean="0"/>
              <a:t>$ wget </a:t>
            </a:r>
            <a:r>
              <a:rPr lang="da-DK" altLang="ko-KR" sz="1400" dirty="0"/>
              <a:t>https://</a:t>
            </a:r>
            <a:r>
              <a:rPr lang="da-DK" altLang="ko-KR" sz="1400" dirty="0" smtClean="0"/>
              <a:t>github.com/yh-raphael/Connected-Platform/raw/main/dropbear.tgz</a:t>
            </a:r>
          </a:p>
          <a:p>
            <a:pPr lvl="2"/>
            <a:endParaRPr lang="da-DK" altLang="ko-KR" sz="1400" dirty="0" smtClean="0"/>
          </a:p>
          <a:p>
            <a:pPr lvl="1"/>
            <a:r>
              <a:rPr lang="ko-KR" altLang="en-US" sz="1600" dirty="0" smtClean="0"/>
              <a:t>권한</a:t>
            </a:r>
            <a:r>
              <a:rPr lang="ko-KR" altLang="en-US" dirty="0" smtClean="0"/>
              <a:t> 설정</a:t>
            </a:r>
            <a:endParaRPr lang="en-US" altLang="ko-KR" dirty="0" smtClean="0"/>
          </a:p>
          <a:p>
            <a:pPr lvl="2"/>
            <a:r>
              <a:rPr lang="en-US" altLang="ko-KR" sz="1400" dirty="0" smtClean="0"/>
              <a:t>$ </a:t>
            </a:r>
            <a:r>
              <a:rPr lang="en-US" altLang="ko-KR" sz="1400" dirty="0" err="1" smtClean="0"/>
              <a:t>chmod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+x run_overlayfs.sh</a:t>
            </a:r>
          </a:p>
          <a:p>
            <a:pPr lvl="2"/>
            <a:r>
              <a:rPr lang="en-US" altLang="ko-KR" sz="1400" dirty="0" smtClean="0"/>
              <a:t>$ </a:t>
            </a:r>
            <a:r>
              <a:rPr lang="en-US" altLang="ko-KR" sz="1400" dirty="0" err="1" smtClean="0"/>
              <a:t>chmod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+x </a:t>
            </a:r>
            <a:r>
              <a:rPr lang="en-US" altLang="ko-KR" sz="1400" dirty="0" smtClean="0"/>
              <a:t>run_dropbear.sh</a:t>
            </a:r>
          </a:p>
          <a:p>
            <a:pPr lvl="2"/>
            <a:endParaRPr lang="ko-KR" altLang="en-US" sz="14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(3) SSH </a:t>
            </a:r>
            <a:r>
              <a:rPr lang="ko-KR" altLang="en-US"/>
              <a:t>연결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AA5A0-BEA2-409C-BCC5-CF0E0B4BF042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28244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399327" y="908612"/>
            <a:ext cx="8391645" cy="5714609"/>
          </a:xfrm>
        </p:spPr>
        <p:txBody>
          <a:bodyPr>
            <a:normAutofit lnSpcReduction="10000"/>
          </a:bodyPr>
          <a:lstStyle/>
          <a:p>
            <a:r>
              <a:rPr lang="en-US" altLang="ko-KR" sz="1800" dirty="0"/>
              <a:t>SSH </a:t>
            </a:r>
            <a:r>
              <a:rPr lang="ko-KR" altLang="en-US" sz="1800"/>
              <a:t>연결</a:t>
            </a:r>
            <a:endParaRPr lang="en-US" altLang="ko-KR" sz="1800" dirty="0"/>
          </a:p>
          <a:p>
            <a:pPr lvl="1"/>
            <a:r>
              <a:rPr lang="en-US" altLang="ko-KR" sz="1600" dirty="0" err="1"/>
              <a:t>Dropbear</a:t>
            </a:r>
            <a:r>
              <a:rPr lang="en-US" altLang="ko-KR" sz="1600" dirty="0"/>
              <a:t> binary </a:t>
            </a:r>
            <a:r>
              <a:rPr lang="ko-KR" altLang="en-US" sz="1600"/>
              <a:t>설치</a:t>
            </a:r>
            <a:endParaRPr lang="en-US" altLang="ko-KR" sz="1600" dirty="0"/>
          </a:p>
          <a:p>
            <a:pPr lvl="2"/>
            <a:r>
              <a:rPr lang="en-US" altLang="ko-KR" sz="1400" dirty="0"/>
              <a:t>$ </a:t>
            </a:r>
            <a:r>
              <a:rPr lang="en-US" altLang="ko-KR" sz="1400" dirty="0" err="1"/>
              <a:t>sh</a:t>
            </a:r>
            <a:r>
              <a:rPr lang="en-US" altLang="ko-KR" sz="1400" dirty="0"/>
              <a:t> run_overlayfs.sh</a:t>
            </a:r>
          </a:p>
          <a:p>
            <a:pPr lvl="2"/>
            <a:r>
              <a:rPr lang="en-US" altLang="ko-KR" sz="1400" dirty="0"/>
              <a:t>$ tar -</a:t>
            </a:r>
            <a:r>
              <a:rPr lang="en-US" altLang="ko-KR" sz="1400" dirty="0" err="1"/>
              <a:t>zxvf</a:t>
            </a:r>
            <a:r>
              <a:rPr lang="en-US" altLang="ko-KR" sz="1400" dirty="0"/>
              <a:t> dropbear.tgz -C </a:t>
            </a:r>
            <a:r>
              <a:rPr lang="en-US" altLang="ko-KR" sz="1400" dirty="0" smtClean="0"/>
              <a:t>/</a:t>
            </a:r>
          </a:p>
          <a:p>
            <a:pPr lvl="2"/>
            <a:endParaRPr lang="en-US" altLang="ko-KR" dirty="0"/>
          </a:p>
          <a:p>
            <a:pPr lvl="1"/>
            <a:r>
              <a:rPr lang="en-US" altLang="ko-KR" sz="1600" dirty="0" smtClean="0"/>
              <a:t>Host Key </a:t>
            </a:r>
            <a:r>
              <a:rPr lang="ko-KR" altLang="en-US" sz="1600" smtClean="0"/>
              <a:t>설정</a:t>
            </a:r>
            <a:r>
              <a:rPr lang="en-US" altLang="ko-KR" sz="1600" dirty="0" smtClean="0"/>
              <a:t>, SSH </a:t>
            </a:r>
            <a:r>
              <a:rPr lang="en-US" altLang="ko-KR" sz="1600" dirty="0" err="1" smtClean="0"/>
              <a:t>passwd</a:t>
            </a:r>
            <a:r>
              <a:rPr lang="en-US" altLang="ko-KR" sz="1600" dirty="0" smtClean="0"/>
              <a:t> </a:t>
            </a:r>
            <a:r>
              <a:rPr lang="ko-KR" altLang="en-US" sz="1600" smtClean="0"/>
              <a:t>설정</a:t>
            </a:r>
            <a:endParaRPr lang="en-US" altLang="ko-KR" sz="1600" dirty="0"/>
          </a:p>
          <a:p>
            <a:pPr lvl="2"/>
            <a:r>
              <a:rPr lang="en-US" altLang="ko-KR" sz="1400" dirty="0" smtClean="0"/>
              <a:t>$ /</a:t>
            </a:r>
            <a:r>
              <a:rPr lang="en-US" altLang="ko-KR" sz="1400" dirty="0" err="1"/>
              <a:t>usr</a:t>
            </a:r>
            <a:r>
              <a:rPr lang="en-US" altLang="ko-KR" sz="1400" dirty="0"/>
              <a:t>/</a:t>
            </a:r>
            <a:r>
              <a:rPr lang="en-US" altLang="ko-KR" sz="1400" dirty="0" err="1"/>
              <a:t>sbin</a:t>
            </a:r>
            <a:r>
              <a:rPr lang="en-US" altLang="ko-KR" sz="1400" dirty="0"/>
              <a:t>/</a:t>
            </a:r>
            <a:r>
              <a:rPr lang="en-US" altLang="ko-KR" sz="1400" dirty="0" err="1"/>
              <a:t>dropbearkey</a:t>
            </a:r>
            <a:r>
              <a:rPr lang="en-US" altLang="ko-KR" sz="1400" dirty="0"/>
              <a:t> -t </a:t>
            </a:r>
            <a:r>
              <a:rPr lang="en-US" altLang="ko-KR" sz="1400" dirty="0" err="1"/>
              <a:t>rsa</a:t>
            </a:r>
            <a:r>
              <a:rPr lang="en-US" altLang="ko-KR" sz="1400" dirty="0"/>
              <a:t> -f </a:t>
            </a:r>
            <a:r>
              <a:rPr lang="en-US" altLang="ko-KR" sz="1400" dirty="0" err="1"/>
              <a:t>dropbear_rsa_host_key</a:t>
            </a:r>
            <a:endParaRPr lang="en-US" altLang="ko-KR" sz="1400" dirty="0"/>
          </a:p>
          <a:p>
            <a:pPr lvl="2"/>
            <a:r>
              <a:rPr lang="en-US" altLang="ko-KR" sz="1400" dirty="0" smtClean="0"/>
              <a:t>$ </a:t>
            </a:r>
            <a:r>
              <a:rPr lang="en-US" altLang="ko-KR" sz="1400" dirty="0" err="1" smtClean="0"/>
              <a:t>passwd</a:t>
            </a:r>
            <a:endParaRPr lang="en-US" altLang="ko-KR" sz="1400" dirty="0" smtClean="0"/>
          </a:p>
          <a:p>
            <a:pPr lvl="2"/>
            <a:r>
              <a:rPr lang="ko-KR" altLang="en-US" sz="1400" dirty="0" smtClean="0"/>
              <a:t>비밀번호 설정</a:t>
            </a:r>
            <a:endParaRPr lang="en-US" altLang="ko-KR" sz="1400" dirty="0"/>
          </a:p>
          <a:p>
            <a:pPr lvl="2"/>
            <a:endParaRPr lang="en-US" altLang="ko-KR" sz="1400" dirty="0" smtClean="0"/>
          </a:p>
          <a:p>
            <a:pPr lvl="1"/>
            <a:r>
              <a:rPr lang="en-US" altLang="ko-KR" dirty="0" err="1" smtClean="0"/>
              <a:t>Dropbear</a:t>
            </a:r>
            <a:r>
              <a:rPr lang="en-US" altLang="ko-KR" dirty="0" smtClean="0"/>
              <a:t> </a:t>
            </a:r>
            <a:r>
              <a:rPr lang="ko-KR" altLang="en-US" smtClean="0"/>
              <a:t>실행</a:t>
            </a:r>
            <a:endParaRPr lang="en-US" altLang="ko-KR" dirty="0"/>
          </a:p>
          <a:p>
            <a:pPr lvl="2"/>
            <a:r>
              <a:rPr lang="en-US" altLang="ko-KR" sz="1400" dirty="0" smtClean="0"/>
              <a:t>$ </a:t>
            </a:r>
            <a:r>
              <a:rPr lang="en-US" altLang="ko-KR" sz="1400" dirty="0" err="1" smtClean="0"/>
              <a:t>dropbear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-B -E -F -r </a:t>
            </a:r>
            <a:r>
              <a:rPr lang="en-US" altLang="ko-KR" sz="1400" dirty="0" err="1"/>
              <a:t>dropbear_rsa_host_key</a:t>
            </a:r>
            <a:r>
              <a:rPr lang="en-US" altLang="ko-KR" sz="1400" dirty="0"/>
              <a:t> </a:t>
            </a:r>
            <a:r>
              <a:rPr lang="en-US" altLang="ko-KR" sz="1400" dirty="0" smtClean="0"/>
              <a:t>&amp;</a:t>
            </a:r>
          </a:p>
          <a:p>
            <a:pPr lvl="2"/>
            <a:endParaRPr lang="en-US" altLang="ko-KR" sz="1400" dirty="0" smtClean="0"/>
          </a:p>
          <a:p>
            <a:pPr lvl="1"/>
            <a:r>
              <a:rPr lang="en-US" altLang="ko-KR" sz="1600" dirty="0" smtClean="0"/>
              <a:t>PC</a:t>
            </a:r>
            <a:r>
              <a:rPr lang="ko-KR" altLang="en-US" sz="1600" smtClean="0"/>
              <a:t>에서 </a:t>
            </a:r>
            <a:r>
              <a:rPr lang="en-US" altLang="ko-KR" sz="1600" dirty="0" smtClean="0"/>
              <a:t>SSH </a:t>
            </a:r>
            <a:r>
              <a:rPr lang="ko-KR" altLang="en-US" sz="1600"/>
              <a:t>연결</a:t>
            </a:r>
            <a:endParaRPr lang="en-US" altLang="ko-KR" sz="1600" dirty="0"/>
          </a:p>
          <a:p>
            <a:pPr lvl="2"/>
            <a:r>
              <a:rPr lang="en-US" altLang="ko-KR" sz="1400" dirty="0" smtClean="0"/>
              <a:t>$ </a:t>
            </a:r>
            <a:r>
              <a:rPr lang="en-US" altLang="ko-KR" sz="1400" dirty="0" err="1" smtClean="0"/>
              <a:t>ssh</a:t>
            </a:r>
            <a:r>
              <a:rPr lang="en-US" altLang="ko-KR" sz="1400" dirty="0" smtClean="0"/>
              <a:t> </a:t>
            </a:r>
            <a:r>
              <a:rPr lang="en-US" altLang="ko-KR" sz="1400" dirty="0" smtClean="0">
                <a:hlinkClick r:id="rId3"/>
              </a:rPr>
              <a:t>root@192.168.0.x</a:t>
            </a:r>
            <a:endParaRPr lang="en-US" altLang="ko-KR" sz="1400" dirty="0"/>
          </a:p>
          <a:p>
            <a:pPr lvl="2"/>
            <a:r>
              <a:rPr lang="ko-KR" altLang="en-US" sz="1400" dirty="0" smtClean="0"/>
              <a:t>비밀번호 입력</a:t>
            </a:r>
            <a:endParaRPr lang="en-US" altLang="ko-KR" sz="1400" dirty="0" smtClean="0"/>
          </a:p>
          <a:p>
            <a:pPr lvl="2"/>
            <a:endParaRPr lang="en-US" altLang="ko-KR" sz="1400" dirty="0" smtClean="0"/>
          </a:p>
          <a:p>
            <a:pPr lvl="1"/>
            <a:r>
              <a:rPr lang="en-US" altLang="ko-KR" sz="1600" dirty="0">
                <a:sym typeface="Wingdings" panose="05000000000000000000" pitchFamily="2" charset="2"/>
              </a:rPr>
              <a:t>(</a:t>
            </a:r>
            <a:r>
              <a:rPr lang="ko-KR" altLang="en-US" sz="1600">
                <a:sym typeface="Wingdings" panose="05000000000000000000" pitchFamily="2" charset="2"/>
              </a:rPr>
              <a:t>참고</a:t>
            </a:r>
            <a:r>
              <a:rPr lang="en-US" altLang="ko-KR" sz="1600" dirty="0">
                <a:sym typeface="Wingdings" panose="05000000000000000000" pitchFamily="2" charset="2"/>
              </a:rPr>
              <a:t>) </a:t>
            </a:r>
            <a:r>
              <a:rPr lang="en-US" altLang="ko-KR" sz="1600" dirty="0" err="1">
                <a:sym typeface="Wingdings" panose="05000000000000000000" pitchFamily="2" charset="2"/>
              </a:rPr>
              <a:t>Dropbear</a:t>
            </a:r>
            <a:r>
              <a:rPr lang="en-US" altLang="ko-KR" sz="1600" dirty="0">
                <a:sym typeface="Wingdings" panose="05000000000000000000" pitchFamily="2" charset="2"/>
              </a:rPr>
              <a:t> binary </a:t>
            </a:r>
            <a:r>
              <a:rPr lang="ko-KR" altLang="en-US" sz="1600">
                <a:sym typeface="Wingdings" panose="05000000000000000000" pitchFamily="2" charset="2"/>
              </a:rPr>
              <a:t>설치 </a:t>
            </a:r>
            <a:r>
              <a:rPr lang="ko-KR" altLang="en-US" sz="1600" smtClean="0">
                <a:sym typeface="Wingdings" panose="05000000000000000000" pitchFamily="2" charset="2"/>
              </a:rPr>
              <a:t>이후에 재부팅 시 </a:t>
            </a:r>
            <a:r>
              <a:rPr lang="en-US" altLang="ko-KR" sz="1600" dirty="0">
                <a:sym typeface="Wingdings" panose="05000000000000000000" pitchFamily="2" charset="2"/>
              </a:rPr>
              <a:t>run_dropbear.sh</a:t>
            </a:r>
            <a:r>
              <a:rPr lang="ko-KR" altLang="en-US" sz="1600">
                <a:sym typeface="Wingdings" panose="05000000000000000000" pitchFamily="2" charset="2"/>
              </a:rPr>
              <a:t>만 실행시켜주면 </a:t>
            </a:r>
            <a:r>
              <a:rPr lang="ko-KR" altLang="en-US" sz="1600" smtClean="0">
                <a:sym typeface="Wingdings" panose="05000000000000000000" pitchFamily="2" charset="2"/>
              </a:rPr>
              <a:t>됨</a:t>
            </a:r>
            <a:r>
              <a:rPr lang="en-US" altLang="ko-KR" sz="1600" dirty="0" smtClean="0">
                <a:sym typeface="Wingdings" panose="05000000000000000000" pitchFamily="2" charset="2"/>
              </a:rPr>
              <a:t>.</a:t>
            </a:r>
            <a:endParaRPr lang="en-US" altLang="ko-KR" sz="1600" dirty="0">
              <a:sym typeface="Wingdings" panose="05000000000000000000" pitchFamily="2" charset="2"/>
            </a:endParaRPr>
          </a:p>
          <a:p>
            <a:pPr lvl="2"/>
            <a:r>
              <a:rPr lang="en-US" altLang="ko-KR" sz="1400" dirty="0"/>
              <a:t>$ </a:t>
            </a:r>
            <a:r>
              <a:rPr lang="en-US" altLang="ko-KR" sz="1400" dirty="0" err="1"/>
              <a:t>chmod</a:t>
            </a:r>
            <a:r>
              <a:rPr lang="en-US" altLang="ko-KR" sz="1400" dirty="0"/>
              <a:t> +x run_dropbear.sh</a:t>
            </a:r>
          </a:p>
          <a:p>
            <a:pPr lvl="2"/>
            <a:r>
              <a:rPr lang="en-US" altLang="ko-KR" sz="1400" dirty="0"/>
              <a:t>$ </a:t>
            </a:r>
            <a:r>
              <a:rPr lang="en-US" altLang="ko-KR" sz="1400" dirty="0" err="1"/>
              <a:t>sh</a:t>
            </a:r>
            <a:r>
              <a:rPr lang="en-US" altLang="ko-KR" sz="1400" dirty="0"/>
              <a:t> </a:t>
            </a:r>
            <a:r>
              <a:rPr lang="en-US" altLang="ko-KR" sz="1400" dirty="0" smtClean="0"/>
              <a:t>run_dropbear.sh</a:t>
            </a:r>
            <a:endParaRPr lang="en-US" altLang="ko-KR" sz="1400" dirty="0">
              <a:sym typeface="Wingdings" panose="05000000000000000000" pitchFamily="2" charset="2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(3) SSH </a:t>
            </a:r>
            <a:r>
              <a:rPr lang="ko-KR" altLang="en-US"/>
              <a:t>연결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AA5A0-BEA2-409C-BCC5-CF0E0B4BF042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74719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399327" y="908612"/>
            <a:ext cx="8391645" cy="5533377"/>
          </a:xfrm>
        </p:spPr>
        <p:txBody>
          <a:bodyPr>
            <a:normAutofit/>
          </a:bodyPr>
          <a:lstStyle/>
          <a:p>
            <a:r>
              <a:rPr lang="en-US" altLang="ko-KR" sz="1800" dirty="0" smtClean="0"/>
              <a:t>Troubleshooting</a:t>
            </a:r>
          </a:p>
          <a:p>
            <a:pPr lvl="1"/>
            <a:r>
              <a:rPr lang="en-US" altLang="ko-KR" sz="1600" dirty="0" smtClean="0">
                <a:sym typeface="Wingdings" panose="05000000000000000000" pitchFamily="2" charset="2"/>
              </a:rPr>
              <a:t>TV </a:t>
            </a:r>
            <a:r>
              <a:rPr lang="ko-KR" altLang="en-US" sz="1600" smtClean="0">
                <a:sym typeface="Wingdings" panose="05000000000000000000" pitchFamily="2" charset="2"/>
              </a:rPr>
              <a:t>재부팅 이후 </a:t>
            </a:r>
            <a:r>
              <a:rPr lang="en-US" altLang="ko-KR" sz="1600" dirty="0" smtClean="0">
                <a:sym typeface="Wingdings" panose="05000000000000000000" pitchFamily="2" charset="2"/>
              </a:rPr>
              <a:t>Host Identification</a:t>
            </a:r>
            <a:r>
              <a:rPr lang="ko-KR" altLang="en-US" sz="1600">
                <a:sym typeface="Wingdings" panose="05000000000000000000" pitchFamily="2" charset="2"/>
              </a:rPr>
              <a:t> </a:t>
            </a:r>
            <a:r>
              <a:rPr lang="ko-KR" altLang="en-US" sz="1600" smtClean="0">
                <a:sym typeface="Wingdings" panose="05000000000000000000" pitchFamily="2" charset="2"/>
              </a:rPr>
              <a:t>정보가 바뀜</a:t>
            </a:r>
            <a:r>
              <a:rPr lang="en-US" altLang="ko-KR" sz="1600" dirty="0" smtClean="0">
                <a:sym typeface="Wingdings" panose="05000000000000000000" pitchFamily="2" charset="2"/>
              </a:rPr>
              <a:t>.</a:t>
            </a:r>
            <a:endParaRPr lang="en-US" altLang="ko-KR" sz="1600" dirty="0">
              <a:sym typeface="Wingdings" panose="05000000000000000000" pitchFamily="2" charset="2"/>
            </a:endParaRPr>
          </a:p>
          <a:p>
            <a:pPr lvl="1"/>
            <a:r>
              <a:rPr lang="ko-KR" altLang="en-US" sz="1600" dirty="0" smtClean="0">
                <a:sym typeface="Wingdings" panose="05000000000000000000" pitchFamily="2" charset="2"/>
              </a:rPr>
              <a:t>아래와 같은 </a:t>
            </a:r>
            <a:r>
              <a:rPr lang="en-US" altLang="ko-KR" sz="1600" dirty="0" err="1" smtClean="0">
                <a:sym typeface="Wingdings" panose="05000000000000000000" pitchFamily="2" charset="2"/>
              </a:rPr>
              <a:t>ssh-keygen</a:t>
            </a:r>
            <a:r>
              <a:rPr lang="en-US" altLang="ko-KR" sz="1600" dirty="0" smtClean="0">
                <a:sym typeface="Wingdings" panose="05000000000000000000" pitchFamily="2" charset="2"/>
              </a:rPr>
              <a:t> command</a:t>
            </a:r>
            <a:r>
              <a:rPr lang="ko-KR" altLang="en-US" sz="1600" smtClean="0">
                <a:sym typeface="Wingdings" panose="05000000000000000000" pitchFamily="2" charset="2"/>
              </a:rPr>
              <a:t>를 입력하여</a:t>
            </a:r>
            <a:r>
              <a:rPr lang="en-US" altLang="ko-KR" sz="1600" dirty="0" smtClean="0">
                <a:sym typeface="Wingdings" panose="05000000000000000000" pitchFamily="2" charset="2"/>
              </a:rPr>
              <a:t> </a:t>
            </a:r>
            <a:r>
              <a:rPr lang="en-US" altLang="ko-KR" sz="1600" dirty="0" err="1" smtClean="0">
                <a:sym typeface="Wingdings" panose="05000000000000000000" pitchFamily="2" charset="2"/>
              </a:rPr>
              <a:t>known_hosts</a:t>
            </a:r>
            <a:r>
              <a:rPr lang="en-US" altLang="ko-KR" sz="1600" dirty="0" smtClean="0">
                <a:sym typeface="Wingdings" panose="05000000000000000000" pitchFamily="2" charset="2"/>
              </a:rPr>
              <a:t> </a:t>
            </a:r>
            <a:r>
              <a:rPr lang="ko-KR" altLang="en-US" sz="1600" smtClean="0">
                <a:sym typeface="Wingdings" panose="05000000000000000000" pitchFamily="2" charset="2"/>
              </a:rPr>
              <a:t>정보를 </a:t>
            </a:r>
            <a:r>
              <a:rPr lang="en-US" altLang="ko-KR" sz="1600" dirty="0" err="1" smtClean="0">
                <a:sym typeface="Wingdings" panose="05000000000000000000" pitchFamily="2" charset="2"/>
              </a:rPr>
              <a:t>updat</a:t>
            </a:r>
            <a:r>
              <a:rPr lang="ko-KR" altLang="en-US" sz="1600" smtClean="0">
                <a:sym typeface="Wingdings" panose="05000000000000000000" pitchFamily="2" charset="2"/>
              </a:rPr>
              <a:t>한 후</a:t>
            </a:r>
            <a:r>
              <a:rPr lang="en-US" altLang="ko-KR" sz="1600" dirty="0" smtClean="0">
                <a:sym typeface="Wingdings" panose="05000000000000000000" pitchFamily="2" charset="2"/>
              </a:rPr>
              <a:t>,</a:t>
            </a:r>
            <a:br>
              <a:rPr lang="en-US" altLang="ko-KR" sz="1600" dirty="0" smtClean="0">
                <a:sym typeface="Wingdings" panose="05000000000000000000" pitchFamily="2" charset="2"/>
              </a:rPr>
            </a:br>
            <a:r>
              <a:rPr lang="ko-KR" altLang="en-US" sz="1600" smtClean="0">
                <a:sym typeface="Wingdings" panose="05000000000000000000" pitchFamily="2" charset="2"/>
              </a:rPr>
              <a:t>다시 </a:t>
            </a:r>
            <a:r>
              <a:rPr lang="en-US" altLang="ko-KR" sz="1600" dirty="0" smtClean="0">
                <a:sym typeface="Wingdings" panose="05000000000000000000" pitchFamily="2" charset="2"/>
              </a:rPr>
              <a:t>SSH </a:t>
            </a:r>
            <a:r>
              <a:rPr lang="ko-KR" altLang="en-US" sz="1600" smtClean="0">
                <a:sym typeface="Wingdings" panose="05000000000000000000" pitchFamily="2" charset="2"/>
              </a:rPr>
              <a:t>연결을 시도하면 됨</a:t>
            </a:r>
            <a:r>
              <a:rPr lang="en-US" altLang="ko-KR" sz="1600" dirty="0" smtClean="0">
                <a:sym typeface="Wingdings" panose="05000000000000000000" pitchFamily="2" charset="2"/>
              </a:rPr>
              <a:t>.</a:t>
            </a:r>
          </a:p>
          <a:p>
            <a:pPr marL="457200" lvl="1" indent="0">
              <a:buNone/>
            </a:pPr>
            <a:endParaRPr lang="en-US" altLang="ko-KR" sz="1600" dirty="0" smtClean="0">
              <a:sym typeface="Wingdings" panose="05000000000000000000" pitchFamily="2" charset="2"/>
            </a:endParaRPr>
          </a:p>
          <a:p>
            <a:pPr lvl="1"/>
            <a:endParaRPr lang="en-US" altLang="ko-KR" sz="1600" dirty="0" smtClean="0">
              <a:sym typeface="Wingdings" panose="05000000000000000000" pitchFamily="2" charset="2"/>
            </a:endParaRPr>
          </a:p>
          <a:p>
            <a:pPr lvl="1"/>
            <a:endParaRPr lang="en-US" altLang="ko-KR" sz="1600" dirty="0" smtClean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(3) SSH </a:t>
            </a:r>
            <a:r>
              <a:rPr lang="ko-KR" altLang="en-US" smtClean="0"/>
              <a:t>연결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AA5A0-BEA2-409C-BCC5-CF0E0B4BF042}" type="slidenum">
              <a:rPr lang="ko-KR" altLang="en-US" smtClean="0"/>
              <a:t>9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057" y="2364454"/>
            <a:ext cx="7006181" cy="3540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356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33617</TotalTime>
  <Words>2736</Words>
  <Application>Microsoft Office PowerPoint</Application>
  <PresentationFormat>화면 슬라이드 쇼(4:3)</PresentationFormat>
  <Paragraphs>619</Paragraphs>
  <Slides>60</Slides>
  <Notes>12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60</vt:i4>
      </vt:variant>
    </vt:vector>
  </HeadingPairs>
  <TitlesOfParts>
    <vt:vector size="71" baseType="lpstr">
      <vt:lpstr>HY견고딕</vt:lpstr>
      <vt:lpstr>LG스마트체 Regular</vt:lpstr>
      <vt:lpstr>LG스마트체2.0 Regular</vt:lpstr>
      <vt:lpstr>맑은 고딕</vt:lpstr>
      <vt:lpstr>Arial</vt:lpstr>
      <vt:lpstr>Calibri</vt:lpstr>
      <vt:lpstr>Calibri Light</vt:lpstr>
      <vt:lpstr>Consolas</vt:lpstr>
      <vt:lpstr>Courier New</vt:lpstr>
      <vt:lpstr>Wingdings</vt:lpstr>
      <vt:lpstr>Office 테마</vt:lpstr>
      <vt:lpstr>시스템 1강: 성능 이슈 분석 및 디버깅</vt:lpstr>
      <vt:lpstr>목차</vt:lpstr>
      <vt:lpstr>PowerPoint 프레젠테이션</vt:lpstr>
      <vt:lpstr>(1) Local PC를 통한 Serial 연결</vt:lpstr>
      <vt:lpstr>(2) Virtual Box VM을 통한 Serial 연결</vt:lpstr>
      <vt:lpstr>(2) Virtual Box VM을 통한 Serial 연결</vt:lpstr>
      <vt:lpstr>(3) SSH 연결</vt:lpstr>
      <vt:lpstr>(3) SSH 연결</vt:lpstr>
      <vt:lpstr>(3) SSH 연결</vt:lpstr>
      <vt:lpstr>PowerPoint 프레젠테이션</vt:lpstr>
      <vt:lpstr>CPU usage</vt:lpstr>
      <vt:lpstr>CPU usage : 계산</vt:lpstr>
      <vt:lpstr>CPU usage : load</vt:lpstr>
      <vt:lpstr>CPU usage : process 이해</vt:lpstr>
      <vt:lpstr>CPU usage : process 이해</vt:lpstr>
      <vt:lpstr>CPU usage : process 정보 확인(실습)</vt:lpstr>
      <vt:lpstr>CPU usage : process 정보 확인</vt:lpstr>
      <vt:lpstr>CPU usage : process 이해</vt:lpstr>
      <vt:lpstr>CPU usage : process 이해 – 커널 코드</vt:lpstr>
      <vt:lpstr>CPU usage : process 이해 실습</vt:lpstr>
      <vt:lpstr>CPU usage : process 상태 </vt:lpstr>
      <vt:lpstr>CPU usage : process 우선순위</vt:lpstr>
      <vt:lpstr>CPU usage : process 우선순위(실습)</vt:lpstr>
      <vt:lpstr>CPU usage : top</vt:lpstr>
      <vt:lpstr>CPU usage : top(실습)</vt:lpstr>
      <vt:lpstr>PowerPoint 프레젠테이션</vt:lpstr>
      <vt:lpstr>Overhead</vt:lpstr>
      <vt:lpstr>Overhead - PSI</vt:lpstr>
      <vt:lpstr>Overhead - PSI</vt:lpstr>
      <vt:lpstr>Overhead – PSI vs Load average</vt:lpstr>
      <vt:lpstr>Overhead – wmpchart 확인</vt:lpstr>
      <vt:lpstr>Overhead – wmpchart 확인</vt:lpstr>
      <vt:lpstr>Overhead – wmpchart 확인</vt:lpstr>
      <vt:lpstr>Overhead – wmpchart 확인</vt:lpstr>
      <vt:lpstr>Overhead – wmpchart 확인</vt:lpstr>
      <vt:lpstr>PowerPoint 프레젠테이션</vt:lpstr>
      <vt:lpstr>perf</vt:lpstr>
      <vt:lpstr>perf – 사용법(실습)</vt:lpstr>
      <vt:lpstr>perf – 사용법(실습)</vt:lpstr>
      <vt:lpstr>perf – 사용법(실습)</vt:lpstr>
      <vt:lpstr>perf – counting event(실습)</vt:lpstr>
      <vt:lpstr>perf – counting event(실습)</vt:lpstr>
      <vt:lpstr>perf – counting event(실습)</vt:lpstr>
      <vt:lpstr>perf – counting event(실습)</vt:lpstr>
      <vt:lpstr>perf – counting event(실습)</vt:lpstr>
      <vt:lpstr>perf – event profiling(실습)</vt:lpstr>
      <vt:lpstr>perf – event profiling(실습)</vt:lpstr>
      <vt:lpstr>perf – event profiling(실습)</vt:lpstr>
      <vt:lpstr>perf – event profiling(실습)</vt:lpstr>
      <vt:lpstr>perf - ftrace</vt:lpstr>
      <vt:lpstr>perf – event profiling</vt:lpstr>
      <vt:lpstr>perf – event profiling</vt:lpstr>
      <vt:lpstr>perf – ftrace</vt:lpstr>
      <vt:lpstr>실습</vt:lpstr>
      <vt:lpstr>perf – top </vt:lpstr>
      <vt:lpstr>perf – top </vt:lpstr>
      <vt:lpstr>perf top 활용</vt:lpstr>
      <vt:lpstr>perf top 활용 - 실습</vt:lpstr>
      <vt:lpstr>PowerPoint 프레젠테이션</vt:lpstr>
      <vt:lpstr>PowerPoint 프레젠테이션</vt:lpstr>
    </vt:vector>
  </TitlesOfParts>
  <Company>LGE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최준호/책임연구원/TV멀티SoC플랫폼개발Project(juno.choi@lge.com)</dc:creator>
  <cp:lastModifiedBy>조용현/연구원/TV BSP Solution팀(y.cho@lge.com)</cp:lastModifiedBy>
  <cp:revision>419</cp:revision>
  <dcterms:created xsi:type="dcterms:W3CDTF">2023-06-02T00:02:14Z</dcterms:created>
  <dcterms:modified xsi:type="dcterms:W3CDTF">2024-04-26T06:00:20Z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cc6ed9fc-fefc-4a0c-a6d6-10cf236c0d4f_Enabled">
    <vt:lpwstr>true</vt:lpwstr>
  </property>
  <property fmtid="{D5CDD505-2E9C-101B-9397-08002B2CF9AE}" pid="3" name="MSIP_Label_cc6ed9fc-fefc-4a0c-a6d6-10cf236c0d4f_SetDate">
    <vt:lpwstr>2023-08-22T03:11:53Z</vt:lpwstr>
  </property>
  <property fmtid="{D5CDD505-2E9C-101B-9397-08002B2CF9AE}" pid="4" name="MSIP_Label_cc6ed9fc-fefc-4a0c-a6d6-10cf236c0d4f_Method">
    <vt:lpwstr>Standard</vt:lpwstr>
  </property>
  <property fmtid="{D5CDD505-2E9C-101B-9397-08002B2CF9AE}" pid="5" name="MSIP_Label_cc6ed9fc-fefc-4a0c-a6d6-10cf236c0d4f_Name">
    <vt:lpwstr>Internal use only</vt:lpwstr>
  </property>
  <property fmtid="{D5CDD505-2E9C-101B-9397-08002B2CF9AE}" pid="6" name="MSIP_Label_cc6ed9fc-fefc-4a0c-a6d6-10cf236c0d4f_SiteId">
    <vt:lpwstr>5069cde4-642a-45c0-8094-d0c2dec10be3</vt:lpwstr>
  </property>
  <property fmtid="{D5CDD505-2E9C-101B-9397-08002B2CF9AE}" pid="7" name="MSIP_Label_cc6ed9fc-fefc-4a0c-a6d6-10cf236c0d4f_ActionId">
    <vt:lpwstr>45986027-e968-4b5e-a123-f00e1aa47713</vt:lpwstr>
  </property>
  <property fmtid="{D5CDD505-2E9C-101B-9397-08002B2CF9AE}" pid="8" name="MSIP_Label_cc6ed9fc-fefc-4a0c-a6d6-10cf236c0d4f_ContentBits">
    <vt:lpwstr>1</vt:lpwstr>
  </property>
</Properties>
</file>